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1"/>
  </p:sldMasterIdLst>
  <p:notesMasterIdLst>
    <p:notesMasterId r:id="rId32"/>
  </p:notesMasterIdLst>
  <p:sldIdLst>
    <p:sldId id="256" r:id="rId2"/>
    <p:sldId id="540" r:id="rId3"/>
    <p:sldId id="356" r:id="rId4"/>
    <p:sldId id="409" r:id="rId5"/>
    <p:sldId id="410" r:id="rId6"/>
    <p:sldId id="357" r:id="rId7"/>
    <p:sldId id="348" r:id="rId8"/>
    <p:sldId id="545" r:id="rId9"/>
    <p:sldId id="349" r:id="rId10"/>
    <p:sldId id="350" r:id="rId11"/>
    <p:sldId id="328" r:id="rId12"/>
    <p:sldId id="352" r:id="rId13"/>
    <p:sldId id="353" r:id="rId14"/>
    <p:sldId id="291" r:id="rId15"/>
    <p:sldId id="542" r:id="rId16"/>
    <p:sldId id="541" r:id="rId17"/>
    <p:sldId id="264" r:id="rId18"/>
    <p:sldId id="266" r:id="rId19"/>
    <p:sldId id="351" r:id="rId20"/>
    <p:sldId id="533" r:id="rId21"/>
    <p:sldId id="537" r:id="rId22"/>
    <p:sldId id="538" r:id="rId23"/>
    <p:sldId id="535" r:id="rId24"/>
    <p:sldId id="536" r:id="rId25"/>
    <p:sldId id="532" r:id="rId26"/>
    <p:sldId id="534" r:id="rId27"/>
    <p:sldId id="544" r:id="rId28"/>
    <p:sldId id="355" r:id="rId29"/>
    <p:sldId id="539" r:id="rId30"/>
    <p:sldId id="53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7DFF"/>
    <a:srgbClr val="51FFC9"/>
    <a:srgbClr val="FF786D"/>
    <a:srgbClr val="87CDF0"/>
    <a:srgbClr val="FFF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2"/>
    <p:restoredTop sz="96338"/>
  </p:normalViewPr>
  <p:slideViewPr>
    <p:cSldViewPr snapToGrid="0" snapToObjects="1">
      <p:cViewPr varScale="1">
        <p:scale>
          <a:sx n="173" d="100"/>
          <a:sy n="173" d="100"/>
        </p:scale>
        <p:origin x="200" y="4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5F21E2-F860-418E-8787-944F313BDEF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39B11E-20CE-4E65-862B-CD3667A27E08}">
      <dgm:prSet custT="1"/>
      <dgm:spPr/>
      <dgm:t>
        <a:bodyPr/>
        <a:lstStyle/>
        <a:p>
          <a:pPr>
            <a:defRPr b="1"/>
          </a:pPr>
          <a:r>
            <a:rPr lang="en-US" sz="1600" baseline="0" dirty="0"/>
            <a:t>Probabilistic genotyping</a:t>
          </a:r>
          <a:endParaRPr lang="en-US" sz="1600" dirty="0"/>
        </a:p>
      </dgm:t>
    </dgm:pt>
    <dgm:pt modelId="{03A6C6FC-933D-48E3-988B-27C850DAC738}" type="parTrans" cxnId="{BC1CE4DE-9B8F-4D3C-9144-4BB70D6B1DAF}">
      <dgm:prSet/>
      <dgm:spPr/>
      <dgm:t>
        <a:bodyPr/>
        <a:lstStyle/>
        <a:p>
          <a:endParaRPr lang="en-US"/>
        </a:p>
      </dgm:t>
    </dgm:pt>
    <dgm:pt modelId="{0D64C700-33A9-4311-9A41-9E078994E9BB}" type="sibTrans" cxnId="{BC1CE4DE-9B8F-4D3C-9144-4BB70D6B1DAF}">
      <dgm:prSet/>
      <dgm:spPr/>
      <dgm:t>
        <a:bodyPr/>
        <a:lstStyle/>
        <a:p>
          <a:endParaRPr lang="en-US"/>
        </a:p>
      </dgm:t>
    </dgm:pt>
    <dgm:pt modelId="{7D5E891E-A367-4193-84A3-BDB61F1C2B3D}">
      <dgm:prSet custT="1"/>
      <dgm:spPr/>
      <dgm:t>
        <a:bodyPr/>
        <a:lstStyle/>
        <a:p>
          <a:pPr>
            <a:defRPr b="1"/>
          </a:pPr>
          <a:r>
            <a:rPr lang="en-US" sz="1600" baseline="0" dirty="0"/>
            <a:t>Mathematical models to resolve this complexity </a:t>
          </a:r>
          <a:r>
            <a:rPr lang="en-US" sz="1600" i="1" baseline="0" dirty="0">
              <a:solidFill>
                <a:srgbClr val="FF0000"/>
              </a:solidFill>
            </a:rPr>
            <a:t>caused by both normal life + analytical protocol</a:t>
          </a:r>
          <a:endParaRPr lang="en-US" sz="1600" dirty="0">
            <a:solidFill>
              <a:srgbClr val="FF0000"/>
            </a:solidFill>
          </a:endParaRPr>
        </a:p>
      </dgm:t>
    </dgm:pt>
    <dgm:pt modelId="{43B9F7FD-0FEB-4DC6-A5A7-9E60A9023E70}" type="parTrans" cxnId="{52A03118-2F9E-4FEB-BE2E-BAD708EC9147}">
      <dgm:prSet/>
      <dgm:spPr/>
      <dgm:t>
        <a:bodyPr/>
        <a:lstStyle/>
        <a:p>
          <a:endParaRPr lang="en-US"/>
        </a:p>
      </dgm:t>
    </dgm:pt>
    <dgm:pt modelId="{A33D03EF-2F23-443C-8EEE-878A4EE26AC4}" type="sibTrans" cxnId="{52A03118-2F9E-4FEB-BE2E-BAD708EC9147}">
      <dgm:prSet/>
      <dgm:spPr/>
      <dgm:t>
        <a:bodyPr/>
        <a:lstStyle/>
        <a:p>
          <a:endParaRPr lang="en-US"/>
        </a:p>
      </dgm:t>
    </dgm:pt>
    <dgm:pt modelId="{D742F95D-C640-431B-88E3-AE183753B526}">
      <dgm:prSet custT="1"/>
      <dgm:spPr/>
      <dgm:t>
        <a:bodyPr/>
        <a:lstStyle/>
        <a:p>
          <a:pPr>
            <a:defRPr b="1"/>
          </a:pPr>
          <a:r>
            <a:rPr lang="en-US" sz="1600" baseline="0" dirty="0"/>
            <a:t>Several flavors available</a:t>
          </a:r>
          <a:endParaRPr lang="en-US" sz="1600" dirty="0"/>
        </a:p>
      </dgm:t>
    </dgm:pt>
    <dgm:pt modelId="{16C46280-3E0C-438C-8A3E-59628AAE5825}" type="parTrans" cxnId="{9B6EEC93-AF8E-43E8-9A76-1F6707AA5E0D}">
      <dgm:prSet/>
      <dgm:spPr/>
      <dgm:t>
        <a:bodyPr/>
        <a:lstStyle/>
        <a:p>
          <a:endParaRPr lang="en-US"/>
        </a:p>
      </dgm:t>
    </dgm:pt>
    <dgm:pt modelId="{47D8A6B2-1D70-4C2A-8944-216721AAD9AA}" type="sibTrans" cxnId="{9B6EEC93-AF8E-43E8-9A76-1F6707AA5E0D}">
      <dgm:prSet/>
      <dgm:spPr/>
      <dgm:t>
        <a:bodyPr/>
        <a:lstStyle/>
        <a:p>
          <a:endParaRPr lang="en-US"/>
        </a:p>
      </dgm:t>
    </dgm:pt>
    <dgm:pt modelId="{37F3B7D7-8669-4097-9F5B-526C34002C66}">
      <dgm:prSet custT="1"/>
      <dgm:spPr/>
      <dgm:t>
        <a:bodyPr/>
        <a:lstStyle/>
        <a:p>
          <a:r>
            <a:rPr lang="en-US" sz="1400" dirty="0"/>
            <a:t>Presence or absence of alleles</a:t>
          </a:r>
        </a:p>
      </dgm:t>
    </dgm:pt>
    <dgm:pt modelId="{5D8C3572-97F4-45B0-BA23-6B64D3462063}" type="parTrans" cxnId="{9221E9E7-52D9-4855-88BA-D3AB3C493C12}">
      <dgm:prSet/>
      <dgm:spPr/>
      <dgm:t>
        <a:bodyPr/>
        <a:lstStyle/>
        <a:p>
          <a:endParaRPr lang="en-US"/>
        </a:p>
      </dgm:t>
    </dgm:pt>
    <dgm:pt modelId="{1B7F8A46-B012-461F-919A-02D403B5B525}" type="sibTrans" cxnId="{9221E9E7-52D9-4855-88BA-D3AB3C493C12}">
      <dgm:prSet/>
      <dgm:spPr/>
      <dgm:t>
        <a:bodyPr/>
        <a:lstStyle/>
        <a:p>
          <a:endParaRPr lang="en-US"/>
        </a:p>
      </dgm:t>
    </dgm:pt>
    <dgm:pt modelId="{EA336814-D2F4-49BF-94BE-691E4501DB30}">
      <dgm:prSet custT="1"/>
      <dgm:spPr/>
      <dgm:t>
        <a:bodyPr/>
        <a:lstStyle/>
        <a:p>
          <a:r>
            <a:rPr lang="en-US" sz="1400" dirty="0"/>
            <a:t>Pre-assessment of parameter values</a:t>
          </a:r>
        </a:p>
      </dgm:t>
    </dgm:pt>
    <dgm:pt modelId="{69255CAF-9F1C-454F-B77B-C9ECB190E1AF}" type="parTrans" cxnId="{90033F1E-626C-4CC9-81C8-9546B6E0EA59}">
      <dgm:prSet/>
      <dgm:spPr/>
      <dgm:t>
        <a:bodyPr/>
        <a:lstStyle/>
        <a:p>
          <a:endParaRPr lang="en-US"/>
        </a:p>
      </dgm:t>
    </dgm:pt>
    <dgm:pt modelId="{86BCF83A-7F5A-4090-9DAE-18F0F9DCFED0}" type="sibTrans" cxnId="{90033F1E-626C-4CC9-81C8-9546B6E0EA59}">
      <dgm:prSet/>
      <dgm:spPr/>
      <dgm:t>
        <a:bodyPr/>
        <a:lstStyle/>
        <a:p>
          <a:endParaRPr lang="en-US"/>
        </a:p>
      </dgm:t>
    </dgm:pt>
    <dgm:pt modelId="{9C52C2F7-5C15-48F5-8E1B-ED71AFA7F884}">
      <dgm:prSet custT="1"/>
      <dgm:spPr/>
      <dgm:t>
        <a:bodyPr/>
        <a:lstStyle/>
        <a:p>
          <a:r>
            <a:rPr lang="en-US" sz="1400" dirty="0"/>
            <a:t>Quantitative assessment of alleles</a:t>
          </a:r>
        </a:p>
      </dgm:t>
    </dgm:pt>
    <dgm:pt modelId="{6C49FE8D-3E76-40F7-A3F6-9517BE70792D}" type="parTrans" cxnId="{020ECA14-7D49-46D5-B4B9-B7083B0A042C}">
      <dgm:prSet/>
      <dgm:spPr/>
      <dgm:t>
        <a:bodyPr/>
        <a:lstStyle/>
        <a:p>
          <a:endParaRPr lang="en-US"/>
        </a:p>
      </dgm:t>
    </dgm:pt>
    <dgm:pt modelId="{9CCFB983-3AAA-4292-88E8-C73E64B6AB95}" type="sibTrans" cxnId="{020ECA14-7D49-46D5-B4B9-B7083B0A042C}">
      <dgm:prSet/>
      <dgm:spPr/>
      <dgm:t>
        <a:bodyPr/>
        <a:lstStyle/>
        <a:p>
          <a:endParaRPr lang="en-US"/>
        </a:p>
      </dgm:t>
    </dgm:pt>
    <dgm:pt modelId="{4E47410E-FF37-4A49-A1E3-208B4DCC5E88}">
      <dgm:prSet custT="1"/>
      <dgm:spPr/>
      <dgm:t>
        <a:bodyPr/>
        <a:lstStyle/>
        <a:p>
          <a:r>
            <a:rPr lang="en-US" sz="1400" dirty="0"/>
            <a:t>Probability density estimation of parameters</a:t>
          </a:r>
        </a:p>
      </dgm:t>
    </dgm:pt>
    <dgm:pt modelId="{79E96CD4-9957-4E78-AEFF-3D4C4E094A08}" type="parTrans" cxnId="{7C1EE808-8C84-43D3-9517-B578F984E2F0}">
      <dgm:prSet/>
      <dgm:spPr/>
      <dgm:t>
        <a:bodyPr/>
        <a:lstStyle/>
        <a:p>
          <a:endParaRPr lang="en-US"/>
        </a:p>
      </dgm:t>
    </dgm:pt>
    <dgm:pt modelId="{03D0FDBD-8FF3-4B5E-B855-8D1FDCA69338}" type="sibTrans" cxnId="{7C1EE808-8C84-43D3-9517-B578F984E2F0}">
      <dgm:prSet/>
      <dgm:spPr/>
      <dgm:t>
        <a:bodyPr/>
        <a:lstStyle/>
        <a:p>
          <a:endParaRPr lang="en-US"/>
        </a:p>
      </dgm:t>
    </dgm:pt>
    <dgm:pt modelId="{1B65FEA1-FFB1-421C-8A2D-AA9F26E27FD1}">
      <dgm:prSet/>
      <dgm:spPr/>
      <dgm:t>
        <a:bodyPr/>
        <a:lstStyle/>
        <a:p>
          <a:pPr>
            <a:defRPr b="1"/>
          </a:pPr>
          <a:r>
            <a:rPr lang="en-US" baseline="0"/>
            <a:t>All evaluate evidence with likelihoods/likelihood ratios</a:t>
          </a:r>
          <a:endParaRPr lang="en-US"/>
        </a:p>
      </dgm:t>
    </dgm:pt>
    <dgm:pt modelId="{0449F20B-1F81-4C2D-AB64-88159C33AA5F}" type="parTrans" cxnId="{84488912-AB7B-4AFF-909E-61C164F6EAD0}">
      <dgm:prSet/>
      <dgm:spPr/>
      <dgm:t>
        <a:bodyPr/>
        <a:lstStyle/>
        <a:p>
          <a:endParaRPr lang="en-US"/>
        </a:p>
      </dgm:t>
    </dgm:pt>
    <dgm:pt modelId="{E1489DAA-88BE-4343-96A3-FB98E2FB02E1}" type="sibTrans" cxnId="{84488912-AB7B-4AFF-909E-61C164F6EAD0}">
      <dgm:prSet/>
      <dgm:spPr/>
      <dgm:t>
        <a:bodyPr/>
        <a:lstStyle/>
        <a:p>
          <a:endParaRPr lang="en-US"/>
        </a:p>
      </dgm:t>
    </dgm:pt>
    <dgm:pt modelId="{4BCF5E6A-CBD8-4A71-B34D-9EFDF8538A3F}" type="pres">
      <dgm:prSet presAssocID="{5F5F21E2-F860-418E-8787-944F313BDEF5}" presName="root" presStyleCnt="0">
        <dgm:presLayoutVars>
          <dgm:dir/>
          <dgm:resizeHandles val="exact"/>
        </dgm:presLayoutVars>
      </dgm:prSet>
      <dgm:spPr/>
    </dgm:pt>
    <dgm:pt modelId="{5A58411D-3D4F-4C86-8801-3F2A879A4E4E}" type="pres">
      <dgm:prSet presAssocID="{D339B11E-20CE-4E65-862B-CD3667A27E08}" presName="compNode" presStyleCnt="0"/>
      <dgm:spPr/>
    </dgm:pt>
    <dgm:pt modelId="{F33E8546-40E6-4069-A366-2EB33A57F4B3}" type="pres">
      <dgm:prSet presAssocID="{D339B11E-20CE-4E65-862B-CD3667A27E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9122DA9B-58E4-4AF6-B55D-1F96B3C43B30}" type="pres">
      <dgm:prSet presAssocID="{D339B11E-20CE-4E65-862B-CD3667A27E08}" presName="iconSpace" presStyleCnt="0"/>
      <dgm:spPr/>
    </dgm:pt>
    <dgm:pt modelId="{EE699817-1995-4B80-83C6-047F516A746D}" type="pres">
      <dgm:prSet presAssocID="{D339B11E-20CE-4E65-862B-CD3667A27E08}" presName="parTx" presStyleLbl="revTx" presStyleIdx="0" presStyleCnt="8">
        <dgm:presLayoutVars>
          <dgm:chMax val="0"/>
          <dgm:chPref val="0"/>
        </dgm:presLayoutVars>
      </dgm:prSet>
      <dgm:spPr/>
    </dgm:pt>
    <dgm:pt modelId="{D8FA8F46-9C28-4A6E-AAD8-34D91403CB93}" type="pres">
      <dgm:prSet presAssocID="{D339B11E-20CE-4E65-862B-CD3667A27E08}" presName="txSpace" presStyleCnt="0"/>
      <dgm:spPr/>
    </dgm:pt>
    <dgm:pt modelId="{9C4D903D-C3C3-478A-AB67-E50347540417}" type="pres">
      <dgm:prSet presAssocID="{D339B11E-20CE-4E65-862B-CD3667A27E08}" presName="desTx" presStyleLbl="revTx" presStyleIdx="1" presStyleCnt="8">
        <dgm:presLayoutVars/>
      </dgm:prSet>
      <dgm:spPr/>
    </dgm:pt>
    <dgm:pt modelId="{067131BE-17F8-4DF9-B8F4-FE1332F5C5D0}" type="pres">
      <dgm:prSet presAssocID="{0D64C700-33A9-4311-9A41-9E078994E9BB}" presName="sibTrans" presStyleCnt="0"/>
      <dgm:spPr/>
    </dgm:pt>
    <dgm:pt modelId="{63BECB44-BCBF-44CF-B489-37875617504F}" type="pres">
      <dgm:prSet presAssocID="{7D5E891E-A367-4193-84A3-BDB61F1C2B3D}" presName="compNode" presStyleCnt="0"/>
      <dgm:spPr/>
    </dgm:pt>
    <dgm:pt modelId="{D3F33CD6-1F34-42B7-B097-D9AC1E83BB8B}" type="pres">
      <dgm:prSet presAssocID="{7D5E891E-A367-4193-84A3-BDB61F1C2B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61AEBEC-2DB1-4229-81B8-305B0BC8C4EC}" type="pres">
      <dgm:prSet presAssocID="{7D5E891E-A367-4193-84A3-BDB61F1C2B3D}" presName="iconSpace" presStyleCnt="0"/>
      <dgm:spPr/>
    </dgm:pt>
    <dgm:pt modelId="{B9C444AF-CFBB-4287-A4BF-EEE692FF243A}" type="pres">
      <dgm:prSet presAssocID="{7D5E891E-A367-4193-84A3-BDB61F1C2B3D}" presName="parTx" presStyleLbl="revTx" presStyleIdx="2" presStyleCnt="8">
        <dgm:presLayoutVars>
          <dgm:chMax val="0"/>
          <dgm:chPref val="0"/>
        </dgm:presLayoutVars>
      </dgm:prSet>
      <dgm:spPr/>
    </dgm:pt>
    <dgm:pt modelId="{DBACE96E-BC08-427A-B9F3-2436DD366318}" type="pres">
      <dgm:prSet presAssocID="{7D5E891E-A367-4193-84A3-BDB61F1C2B3D}" presName="txSpace" presStyleCnt="0"/>
      <dgm:spPr/>
    </dgm:pt>
    <dgm:pt modelId="{DE8DF632-BB4F-4FEC-ACD0-13B1C3137A88}" type="pres">
      <dgm:prSet presAssocID="{7D5E891E-A367-4193-84A3-BDB61F1C2B3D}" presName="desTx" presStyleLbl="revTx" presStyleIdx="3" presStyleCnt="8">
        <dgm:presLayoutVars/>
      </dgm:prSet>
      <dgm:spPr/>
    </dgm:pt>
    <dgm:pt modelId="{3EA05BC3-048B-457E-BC6E-2408C742485E}" type="pres">
      <dgm:prSet presAssocID="{A33D03EF-2F23-443C-8EEE-878A4EE26AC4}" presName="sibTrans" presStyleCnt="0"/>
      <dgm:spPr/>
    </dgm:pt>
    <dgm:pt modelId="{5D8D1600-E0B2-4C1B-8D45-685AC3EABC9D}" type="pres">
      <dgm:prSet presAssocID="{D742F95D-C640-431B-88E3-AE183753B526}" presName="compNode" presStyleCnt="0"/>
      <dgm:spPr/>
    </dgm:pt>
    <dgm:pt modelId="{6EB13DC0-CDA9-4AD5-8DC5-CEBA3DB03584}" type="pres">
      <dgm:prSet presAssocID="{D742F95D-C640-431B-88E3-AE183753B5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5F5EE59-E373-48D9-AF31-8656CAFE51EC}" type="pres">
      <dgm:prSet presAssocID="{D742F95D-C640-431B-88E3-AE183753B526}" presName="iconSpace" presStyleCnt="0"/>
      <dgm:spPr/>
    </dgm:pt>
    <dgm:pt modelId="{FC0B99CB-AD0D-45FA-B35D-DB98835AF88A}" type="pres">
      <dgm:prSet presAssocID="{D742F95D-C640-431B-88E3-AE183753B526}" presName="parTx" presStyleLbl="revTx" presStyleIdx="4" presStyleCnt="8">
        <dgm:presLayoutVars>
          <dgm:chMax val="0"/>
          <dgm:chPref val="0"/>
        </dgm:presLayoutVars>
      </dgm:prSet>
      <dgm:spPr/>
    </dgm:pt>
    <dgm:pt modelId="{7D5E57EF-947A-470B-A064-CE1D73CD205D}" type="pres">
      <dgm:prSet presAssocID="{D742F95D-C640-431B-88E3-AE183753B526}" presName="txSpace" presStyleCnt="0"/>
      <dgm:spPr/>
    </dgm:pt>
    <dgm:pt modelId="{76EBC9CE-122F-43CC-A90C-5CCB863635B2}" type="pres">
      <dgm:prSet presAssocID="{D742F95D-C640-431B-88E3-AE183753B526}" presName="desTx" presStyleLbl="revTx" presStyleIdx="5" presStyleCnt="8" custScaleX="118481" custLinFactNeighborX="-3261" custLinFactNeighborY="-35361">
        <dgm:presLayoutVars/>
      </dgm:prSet>
      <dgm:spPr/>
    </dgm:pt>
    <dgm:pt modelId="{80D7A5F6-0C65-479F-8CCA-6F65C3CFBCD4}" type="pres">
      <dgm:prSet presAssocID="{47D8A6B2-1D70-4C2A-8944-216721AAD9AA}" presName="sibTrans" presStyleCnt="0"/>
      <dgm:spPr/>
    </dgm:pt>
    <dgm:pt modelId="{E76C90A3-65C2-4B28-B946-98F3DDFDF1CA}" type="pres">
      <dgm:prSet presAssocID="{1B65FEA1-FFB1-421C-8A2D-AA9F26E27FD1}" presName="compNode" presStyleCnt="0"/>
      <dgm:spPr/>
    </dgm:pt>
    <dgm:pt modelId="{9E8C153E-6F04-46BB-9BF2-7F77426B41CF}" type="pres">
      <dgm:prSet presAssocID="{1B65FEA1-FFB1-421C-8A2D-AA9F26E27F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CD41D899-96AC-405A-B7AC-5D3961A2369A}" type="pres">
      <dgm:prSet presAssocID="{1B65FEA1-FFB1-421C-8A2D-AA9F26E27FD1}" presName="iconSpace" presStyleCnt="0"/>
      <dgm:spPr/>
    </dgm:pt>
    <dgm:pt modelId="{6D3D16D6-36D7-4304-825F-9FE710D9FF01}" type="pres">
      <dgm:prSet presAssocID="{1B65FEA1-FFB1-421C-8A2D-AA9F26E27FD1}" presName="parTx" presStyleLbl="revTx" presStyleIdx="6" presStyleCnt="8">
        <dgm:presLayoutVars>
          <dgm:chMax val="0"/>
          <dgm:chPref val="0"/>
        </dgm:presLayoutVars>
      </dgm:prSet>
      <dgm:spPr/>
    </dgm:pt>
    <dgm:pt modelId="{D0FFC29A-4779-4A19-8123-F1B032E40ED9}" type="pres">
      <dgm:prSet presAssocID="{1B65FEA1-FFB1-421C-8A2D-AA9F26E27FD1}" presName="txSpace" presStyleCnt="0"/>
      <dgm:spPr/>
    </dgm:pt>
    <dgm:pt modelId="{A05A5009-2DA9-40B1-9675-E2FA21CBB75D}" type="pres">
      <dgm:prSet presAssocID="{1B65FEA1-FFB1-421C-8A2D-AA9F26E27FD1}" presName="desTx" presStyleLbl="revTx" presStyleIdx="7" presStyleCnt="8">
        <dgm:presLayoutVars/>
      </dgm:prSet>
      <dgm:spPr/>
    </dgm:pt>
  </dgm:ptLst>
  <dgm:cxnLst>
    <dgm:cxn modelId="{7C1EE808-8C84-43D3-9517-B578F984E2F0}" srcId="{D742F95D-C640-431B-88E3-AE183753B526}" destId="{4E47410E-FF37-4A49-A1E3-208B4DCC5E88}" srcOrd="3" destOrd="0" parTransId="{79E96CD4-9957-4E78-AEFF-3D4C4E094A08}" sibTransId="{03D0FDBD-8FF3-4B5E-B855-8D1FDCA69338}"/>
    <dgm:cxn modelId="{3BEE590C-AC67-4D21-928A-28CECEA7D023}" type="presOf" srcId="{D339B11E-20CE-4E65-862B-CD3667A27E08}" destId="{EE699817-1995-4B80-83C6-047F516A746D}" srcOrd="0" destOrd="0" presId="urn:microsoft.com/office/officeart/2018/2/layout/IconLabelDescriptionList"/>
    <dgm:cxn modelId="{A4D17A0E-7B9F-42A8-BE90-4F42C22A5D97}" type="presOf" srcId="{D742F95D-C640-431B-88E3-AE183753B526}" destId="{FC0B99CB-AD0D-45FA-B35D-DB98835AF88A}" srcOrd="0" destOrd="0" presId="urn:microsoft.com/office/officeart/2018/2/layout/IconLabelDescriptionList"/>
    <dgm:cxn modelId="{84488912-AB7B-4AFF-909E-61C164F6EAD0}" srcId="{5F5F21E2-F860-418E-8787-944F313BDEF5}" destId="{1B65FEA1-FFB1-421C-8A2D-AA9F26E27FD1}" srcOrd="3" destOrd="0" parTransId="{0449F20B-1F81-4C2D-AB64-88159C33AA5F}" sibTransId="{E1489DAA-88BE-4343-96A3-FB98E2FB02E1}"/>
    <dgm:cxn modelId="{020ECA14-7D49-46D5-B4B9-B7083B0A042C}" srcId="{D742F95D-C640-431B-88E3-AE183753B526}" destId="{9C52C2F7-5C15-48F5-8E1B-ED71AFA7F884}" srcOrd="2" destOrd="0" parTransId="{6C49FE8D-3E76-40F7-A3F6-9517BE70792D}" sibTransId="{9CCFB983-3AAA-4292-88E8-C73E64B6AB95}"/>
    <dgm:cxn modelId="{52A03118-2F9E-4FEB-BE2E-BAD708EC9147}" srcId="{5F5F21E2-F860-418E-8787-944F313BDEF5}" destId="{7D5E891E-A367-4193-84A3-BDB61F1C2B3D}" srcOrd="1" destOrd="0" parTransId="{43B9F7FD-0FEB-4DC6-A5A7-9E60A9023E70}" sibTransId="{A33D03EF-2F23-443C-8EEE-878A4EE26AC4}"/>
    <dgm:cxn modelId="{90033F1E-626C-4CC9-81C8-9546B6E0EA59}" srcId="{D742F95D-C640-431B-88E3-AE183753B526}" destId="{EA336814-D2F4-49BF-94BE-691E4501DB30}" srcOrd="1" destOrd="0" parTransId="{69255CAF-9F1C-454F-B77B-C9ECB190E1AF}" sibTransId="{86BCF83A-7F5A-4090-9DAE-18F0F9DCFED0}"/>
    <dgm:cxn modelId="{E83C8420-186B-4AF0-A73F-20642B82E4C8}" type="presOf" srcId="{EA336814-D2F4-49BF-94BE-691E4501DB30}" destId="{76EBC9CE-122F-43CC-A90C-5CCB863635B2}" srcOrd="0" destOrd="1" presId="urn:microsoft.com/office/officeart/2018/2/layout/IconLabelDescriptionList"/>
    <dgm:cxn modelId="{61F86534-930A-4C3E-8FF5-1442DFECCCDF}" type="presOf" srcId="{4E47410E-FF37-4A49-A1E3-208B4DCC5E88}" destId="{76EBC9CE-122F-43CC-A90C-5CCB863635B2}" srcOrd="0" destOrd="3" presId="urn:microsoft.com/office/officeart/2018/2/layout/IconLabelDescriptionList"/>
    <dgm:cxn modelId="{52335637-F856-4F04-BD46-6BEF1C40994F}" type="presOf" srcId="{7D5E891E-A367-4193-84A3-BDB61F1C2B3D}" destId="{B9C444AF-CFBB-4287-A4BF-EEE692FF243A}" srcOrd="0" destOrd="0" presId="urn:microsoft.com/office/officeart/2018/2/layout/IconLabelDescriptionList"/>
    <dgm:cxn modelId="{6CA66383-FBD7-498F-901C-B3E0A14CC9F4}" type="presOf" srcId="{5F5F21E2-F860-418E-8787-944F313BDEF5}" destId="{4BCF5E6A-CBD8-4A71-B34D-9EFDF8538A3F}" srcOrd="0" destOrd="0" presId="urn:microsoft.com/office/officeart/2018/2/layout/IconLabelDescriptionList"/>
    <dgm:cxn modelId="{9B6EEC93-AF8E-43E8-9A76-1F6707AA5E0D}" srcId="{5F5F21E2-F860-418E-8787-944F313BDEF5}" destId="{D742F95D-C640-431B-88E3-AE183753B526}" srcOrd="2" destOrd="0" parTransId="{16C46280-3E0C-438C-8A3E-59628AAE5825}" sibTransId="{47D8A6B2-1D70-4C2A-8944-216721AAD9AA}"/>
    <dgm:cxn modelId="{42A581CE-D5C3-4015-ADC2-0AC2726F8044}" type="presOf" srcId="{9C52C2F7-5C15-48F5-8E1B-ED71AFA7F884}" destId="{76EBC9CE-122F-43CC-A90C-5CCB863635B2}" srcOrd="0" destOrd="2" presId="urn:microsoft.com/office/officeart/2018/2/layout/IconLabelDescriptionList"/>
    <dgm:cxn modelId="{02B304D2-42DD-4C91-8F14-FD09926C4FA6}" type="presOf" srcId="{1B65FEA1-FFB1-421C-8A2D-AA9F26E27FD1}" destId="{6D3D16D6-36D7-4304-825F-9FE710D9FF01}" srcOrd="0" destOrd="0" presId="urn:microsoft.com/office/officeart/2018/2/layout/IconLabelDescriptionList"/>
    <dgm:cxn modelId="{795764DB-15CF-4981-896E-AE84FA144180}" type="presOf" srcId="{37F3B7D7-8669-4097-9F5B-526C34002C66}" destId="{76EBC9CE-122F-43CC-A90C-5CCB863635B2}" srcOrd="0" destOrd="0" presId="urn:microsoft.com/office/officeart/2018/2/layout/IconLabelDescriptionList"/>
    <dgm:cxn modelId="{BC1CE4DE-9B8F-4D3C-9144-4BB70D6B1DAF}" srcId="{5F5F21E2-F860-418E-8787-944F313BDEF5}" destId="{D339B11E-20CE-4E65-862B-CD3667A27E08}" srcOrd="0" destOrd="0" parTransId="{03A6C6FC-933D-48E3-988B-27C850DAC738}" sibTransId="{0D64C700-33A9-4311-9A41-9E078994E9BB}"/>
    <dgm:cxn modelId="{9221E9E7-52D9-4855-88BA-D3AB3C493C12}" srcId="{D742F95D-C640-431B-88E3-AE183753B526}" destId="{37F3B7D7-8669-4097-9F5B-526C34002C66}" srcOrd="0" destOrd="0" parTransId="{5D8C3572-97F4-45B0-BA23-6B64D3462063}" sibTransId="{1B7F8A46-B012-461F-919A-02D403B5B525}"/>
    <dgm:cxn modelId="{9DC9EB5C-DC83-4E62-8D2B-896CB65158B2}" type="presParOf" srcId="{4BCF5E6A-CBD8-4A71-B34D-9EFDF8538A3F}" destId="{5A58411D-3D4F-4C86-8801-3F2A879A4E4E}" srcOrd="0" destOrd="0" presId="urn:microsoft.com/office/officeart/2018/2/layout/IconLabelDescriptionList"/>
    <dgm:cxn modelId="{B2641C0C-DF94-4F88-830C-37652E0E71FA}" type="presParOf" srcId="{5A58411D-3D4F-4C86-8801-3F2A879A4E4E}" destId="{F33E8546-40E6-4069-A366-2EB33A57F4B3}" srcOrd="0" destOrd="0" presId="urn:microsoft.com/office/officeart/2018/2/layout/IconLabelDescriptionList"/>
    <dgm:cxn modelId="{1690D566-455D-4116-9825-BF8128DE6BD5}" type="presParOf" srcId="{5A58411D-3D4F-4C86-8801-3F2A879A4E4E}" destId="{9122DA9B-58E4-4AF6-B55D-1F96B3C43B30}" srcOrd="1" destOrd="0" presId="urn:microsoft.com/office/officeart/2018/2/layout/IconLabelDescriptionList"/>
    <dgm:cxn modelId="{D48BB1BD-E016-4E49-AFC2-9C2B40EAB0F2}" type="presParOf" srcId="{5A58411D-3D4F-4C86-8801-3F2A879A4E4E}" destId="{EE699817-1995-4B80-83C6-047F516A746D}" srcOrd="2" destOrd="0" presId="urn:microsoft.com/office/officeart/2018/2/layout/IconLabelDescriptionList"/>
    <dgm:cxn modelId="{0CAD4C76-E9D3-45FC-86A7-C7E2269E554C}" type="presParOf" srcId="{5A58411D-3D4F-4C86-8801-3F2A879A4E4E}" destId="{D8FA8F46-9C28-4A6E-AAD8-34D91403CB93}" srcOrd="3" destOrd="0" presId="urn:microsoft.com/office/officeart/2018/2/layout/IconLabelDescriptionList"/>
    <dgm:cxn modelId="{8327C3A1-648B-4E72-9C98-8A1EA43C580E}" type="presParOf" srcId="{5A58411D-3D4F-4C86-8801-3F2A879A4E4E}" destId="{9C4D903D-C3C3-478A-AB67-E50347540417}" srcOrd="4" destOrd="0" presId="urn:microsoft.com/office/officeart/2018/2/layout/IconLabelDescriptionList"/>
    <dgm:cxn modelId="{73D3A350-7753-43BA-8173-AA60D53C75F1}" type="presParOf" srcId="{4BCF5E6A-CBD8-4A71-B34D-9EFDF8538A3F}" destId="{067131BE-17F8-4DF9-B8F4-FE1332F5C5D0}" srcOrd="1" destOrd="0" presId="urn:microsoft.com/office/officeart/2018/2/layout/IconLabelDescriptionList"/>
    <dgm:cxn modelId="{69B351DD-2A47-4512-B633-B0A4FE76A607}" type="presParOf" srcId="{4BCF5E6A-CBD8-4A71-B34D-9EFDF8538A3F}" destId="{63BECB44-BCBF-44CF-B489-37875617504F}" srcOrd="2" destOrd="0" presId="urn:microsoft.com/office/officeart/2018/2/layout/IconLabelDescriptionList"/>
    <dgm:cxn modelId="{7A2694F0-A2CA-4B6E-9D20-5458799E1D83}" type="presParOf" srcId="{63BECB44-BCBF-44CF-B489-37875617504F}" destId="{D3F33CD6-1F34-42B7-B097-D9AC1E83BB8B}" srcOrd="0" destOrd="0" presId="urn:microsoft.com/office/officeart/2018/2/layout/IconLabelDescriptionList"/>
    <dgm:cxn modelId="{B386D48D-3BD3-4456-88B5-2477D707EC1D}" type="presParOf" srcId="{63BECB44-BCBF-44CF-B489-37875617504F}" destId="{261AEBEC-2DB1-4229-81B8-305B0BC8C4EC}" srcOrd="1" destOrd="0" presId="urn:microsoft.com/office/officeart/2018/2/layout/IconLabelDescriptionList"/>
    <dgm:cxn modelId="{FCC276CC-7705-4DA4-A10D-4E80A141D2A7}" type="presParOf" srcId="{63BECB44-BCBF-44CF-B489-37875617504F}" destId="{B9C444AF-CFBB-4287-A4BF-EEE692FF243A}" srcOrd="2" destOrd="0" presId="urn:microsoft.com/office/officeart/2018/2/layout/IconLabelDescriptionList"/>
    <dgm:cxn modelId="{52CA06C9-4189-41D4-96E7-C1847CD1C25D}" type="presParOf" srcId="{63BECB44-BCBF-44CF-B489-37875617504F}" destId="{DBACE96E-BC08-427A-B9F3-2436DD366318}" srcOrd="3" destOrd="0" presId="urn:microsoft.com/office/officeart/2018/2/layout/IconLabelDescriptionList"/>
    <dgm:cxn modelId="{FAE911F8-F320-4F7D-A6AA-BE1EBC7B4A93}" type="presParOf" srcId="{63BECB44-BCBF-44CF-B489-37875617504F}" destId="{DE8DF632-BB4F-4FEC-ACD0-13B1C3137A88}" srcOrd="4" destOrd="0" presId="urn:microsoft.com/office/officeart/2018/2/layout/IconLabelDescriptionList"/>
    <dgm:cxn modelId="{430D7B36-EF88-412A-8CC4-EE318D38ED60}" type="presParOf" srcId="{4BCF5E6A-CBD8-4A71-B34D-9EFDF8538A3F}" destId="{3EA05BC3-048B-457E-BC6E-2408C742485E}" srcOrd="3" destOrd="0" presId="urn:microsoft.com/office/officeart/2018/2/layout/IconLabelDescriptionList"/>
    <dgm:cxn modelId="{8C548F1A-931A-4A00-AEAF-8070F83F75A1}" type="presParOf" srcId="{4BCF5E6A-CBD8-4A71-B34D-9EFDF8538A3F}" destId="{5D8D1600-E0B2-4C1B-8D45-685AC3EABC9D}" srcOrd="4" destOrd="0" presId="urn:microsoft.com/office/officeart/2018/2/layout/IconLabelDescriptionList"/>
    <dgm:cxn modelId="{FEF40B55-03B9-4E30-8054-B84780AB6665}" type="presParOf" srcId="{5D8D1600-E0B2-4C1B-8D45-685AC3EABC9D}" destId="{6EB13DC0-CDA9-4AD5-8DC5-CEBA3DB03584}" srcOrd="0" destOrd="0" presId="urn:microsoft.com/office/officeart/2018/2/layout/IconLabelDescriptionList"/>
    <dgm:cxn modelId="{5B56B768-E7BA-4494-9080-B7F9909BF987}" type="presParOf" srcId="{5D8D1600-E0B2-4C1B-8D45-685AC3EABC9D}" destId="{C5F5EE59-E373-48D9-AF31-8656CAFE51EC}" srcOrd="1" destOrd="0" presId="urn:microsoft.com/office/officeart/2018/2/layout/IconLabelDescriptionList"/>
    <dgm:cxn modelId="{6B2EC226-4ACA-42C0-80E9-533D7253B4F0}" type="presParOf" srcId="{5D8D1600-E0B2-4C1B-8D45-685AC3EABC9D}" destId="{FC0B99CB-AD0D-45FA-B35D-DB98835AF88A}" srcOrd="2" destOrd="0" presId="urn:microsoft.com/office/officeart/2018/2/layout/IconLabelDescriptionList"/>
    <dgm:cxn modelId="{5C5E4BD3-5924-4D7F-8BB3-E68BAADE2E33}" type="presParOf" srcId="{5D8D1600-E0B2-4C1B-8D45-685AC3EABC9D}" destId="{7D5E57EF-947A-470B-A064-CE1D73CD205D}" srcOrd="3" destOrd="0" presId="urn:microsoft.com/office/officeart/2018/2/layout/IconLabelDescriptionList"/>
    <dgm:cxn modelId="{D42F533A-805F-49E9-8C8C-F3C31C48E6CC}" type="presParOf" srcId="{5D8D1600-E0B2-4C1B-8D45-685AC3EABC9D}" destId="{76EBC9CE-122F-43CC-A90C-5CCB863635B2}" srcOrd="4" destOrd="0" presId="urn:microsoft.com/office/officeart/2018/2/layout/IconLabelDescriptionList"/>
    <dgm:cxn modelId="{3D5D6EF9-B511-40A2-96FF-74A503682F04}" type="presParOf" srcId="{4BCF5E6A-CBD8-4A71-B34D-9EFDF8538A3F}" destId="{80D7A5F6-0C65-479F-8CCA-6F65C3CFBCD4}" srcOrd="5" destOrd="0" presId="urn:microsoft.com/office/officeart/2018/2/layout/IconLabelDescriptionList"/>
    <dgm:cxn modelId="{47B0F6C8-84EF-4A15-B27F-A1FDE9713ED8}" type="presParOf" srcId="{4BCF5E6A-CBD8-4A71-B34D-9EFDF8538A3F}" destId="{E76C90A3-65C2-4B28-B946-98F3DDFDF1CA}" srcOrd="6" destOrd="0" presId="urn:microsoft.com/office/officeart/2018/2/layout/IconLabelDescriptionList"/>
    <dgm:cxn modelId="{1F081DC2-B0F8-4A5F-A871-D583EEE1D02F}" type="presParOf" srcId="{E76C90A3-65C2-4B28-B946-98F3DDFDF1CA}" destId="{9E8C153E-6F04-46BB-9BF2-7F77426B41CF}" srcOrd="0" destOrd="0" presId="urn:microsoft.com/office/officeart/2018/2/layout/IconLabelDescriptionList"/>
    <dgm:cxn modelId="{4BE4627E-DDFE-48F7-902C-110E44352304}" type="presParOf" srcId="{E76C90A3-65C2-4B28-B946-98F3DDFDF1CA}" destId="{CD41D899-96AC-405A-B7AC-5D3961A2369A}" srcOrd="1" destOrd="0" presId="urn:microsoft.com/office/officeart/2018/2/layout/IconLabelDescriptionList"/>
    <dgm:cxn modelId="{54A03687-9250-47DE-8640-ADC46FC88B4A}" type="presParOf" srcId="{E76C90A3-65C2-4B28-B946-98F3DDFDF1CA}" destId="{6D3D16D6-36D7-4304-825F-9FE710D9FF01}" srcOrd="2" destOrd="0" presId="urn:microsoft.com/office/officeart/2018/2/layout/IconLabelDescriptionList"/>
    <dgm:cxn modelId="{C1599982-F61F-47FA-8F30-23A1381764CF}" type="presParOf" srcId="{E76C90A3-65C2-4B28-B946-98F3DDFDF1CA}" destId="{D0FFC29A-4779-4A19-8123-F1B032E40ED9}" srcOrd="3" destOrd="0" presId="urn:microsoft.com/office/officeart/2018/2/layout/IconLabelDescriptionList"/>
    <dgm:cxn modelId="{C31C20B1-DFEB-42DA-9AF0-93FC284E0AC1}" type="presParOf" srcId="{E76C90A3-65C2-4B28-B946-98F3DDFDF1CA}" destId="{A05A5009-2DA9-40B1-9675-E2FA21CBB75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E8546-40E6-4069-A366-2EB33A57F4B3}">
      <dsp:nvSpPr>
        <dsp:cNvPr id="0" name=""/>
        <dsp:cNvSpPr/>
      </dsp:nvSpPr>
      <dsp:spPr>
        <a:xfrm>
          <a:off x="8003" y="1155406"/>
          <a:ext cx="767062" cy="767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99817-1995-4B80-83C6-047F516A746D}">
      <dsp:nvSpPr>
        <dsp:cNvPr id="0" name=""/>
        <dsp:cNvSpPr/>
      </dsp:nvSpPr>
      <dsp:spPr>
        <a:xfrm>
          <a:off x="8003" y="2003767"/>
          <a:ext cx="2191607" cy="90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baseline="0" dirty="0"/>
            <a:t>Probabilistic genotyping</a:t>
          </a:r>
          <a:endParaRPr lang="en-US" sz="1600" kern="1200" dirty="0"/>
        </a:p>
      </dsp:txBody>
      <dsp:txXfrm>
        <a:off x="8003" y="2003767"/>
        <a:ext cx="2191607" cy="904921"/>
      </dsp:txXfrm>
    </dsp:sp>
    <dsp:sp modelId="{9C4D903D-C3C3-478A-AB67-E50347540417}">
      <dsp:nvSpPr>
        <dsp:cNvPr id="0" name=""/>
        <dsp:cNvSpPr/>
      </dsp:nvSpPr>
      <dsp:spPr>
        <a:xfrm>
          <a:off x="8003" y="2946502"/>
          <a:ext cx="2191607" cy="9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33CD6-1F34-42B7-B097-D9AC1E83BB8B}">
      <dsp:nvSpPr>
        <dsp:cNvPr id="0" name=""/>
        <dsp:cNvSpPr/>
      </dsp:nvSpPr>
      <dsp:spPr>
        <a:xfrm>
          <a:off x="2583142" y="1155406"/>
          <a:ext cx="767062" cy="767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444AF-CFBB-4287-A4BF-EEE692FF243A}">
      <dsp:nvSpPr>
        <dsp:cNvPr id="0" name=""/>
        <dsp:cNvSpPr/>
      </dsp:nvSpPr>
      <dsp:spPr>
        <a:xfrm>
          <a:off x="2583142" y="2003767"/>
          <a:ext cx="2191607" cy="90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baseline="0" dirty="0"/>
            <a:t>Mathematical models to resolve this complexity </a:t>
          </a:r>
          <a:r>
            <a:rPr lang="en-US" sz="1600" i="1" kern="1200" baseline="0" dirty="0">
              <a:solidFill>
                <a:srgbClr val="FF0000"/>
              </a:solidFill>
            </a:rPr>
            <a:t>caused by both normal life + analytical protocol</a:t>
          </a:r>
          <a:endParaRPr lang="en-US" sz="1600" kern="1200" dirty="0">
            <a:solidFill>
              <a:srgbClr val="FF0000"/>
            </a:solidFill>
          </a:endParaRPr>
        </a:p>
      </dsp:txBody>
      <dsp:txXfrm>
        <a:off x="2583142" y="2003767"/>
        <a:ext cx="2191607" cy="904921"/>
      </dsp:txXfrm>
    </dsp:sp>
    <dsp:sp modelId="{DE8DF632-BB4F-4FEC-ACD0-13B1C3137A88}">
      <dsp:nvSpPr>
        <dsp:cNvPr id="0" name=""/>
        <dsp:cNvSpPr/>
      </dsp:nvSpPr>
      <dsp:spPr>
        <a:xfrm>
          <a:off x="2583142" y="2946502"/>
          <a:ext cx="2191607" cy="9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13DC0-CDA9-4AD5-8DC5-CEBA3DB03584}">
      <dsp:nvSpPr>
        <dsp:cNvPr id="0" name=""/>
        <dsp:cNvSpPr/>
      </dsp:nvSpPr>
      <dsp:spPr>
        <a:xfrm>
          <a:off x="5360796" y="960965"/>
          <a:ext cx="767062" cy="767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B99CB-AD0D-45FA-B35D-DB98835AF88A}">
      <dsp:nvSpPr>
        <dsp:cNvPr id="0" name=""/>
        <dsp:cNvSpPr/>
      </dsp:nvSpPr>
      <dsp:spPr>
        <a:xfrm>
          <a:off x="5360796" y="1809326"/>
          <a:ext cx="2191607" cy="90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baseline="0" dirty="0"/>
            <a:t>Several flavors available</a:t>
          </a:r>
          <a:endParaRPr lang="en-US" sz="1600" kern="1200" dirty="0"/>
        </a:p>
      </dsp:txBody>
      <dsp:txXfrm>
        <a:off x="5360796" y="1809326"/>
        <a:ext cx="2191607" cy="904921"/>
      </dsp:txXfrm>
    </dsp:sp>
    <dsp:sp modelId="{76EBC9CE-122F-43CC-A90C-5CCB863635B2}">
      <dsp:nvSpPr>
        <dsp:cNvPr id="0" name=""/>
        <dsp:cNvSpPr/>
      </dsp:nvSpPr>
      <dsp:spPr>
        <a:xfrm>
          <a:off x="5086812" y="2052945"/>
          <a:ext cx="2596638" cy="877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Presence or absence of alleles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Pre-assessment of parameter values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Quantitative assessment of alleles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Probability density estimation of parameters</a:t>
          </a:r>
        </a:p>
      </dsp:txBody>
      <dsp:txXfrm>
        <a:off x="5086812" y="2052945"/>
        <a:ext cx="2596638" cy="877333"/>
      </dsp:txXfrm>
    </dsp:sp>
    <dsp:sp modelId="{9E8C153E-6F04-46BB-9BF2-7F77426B41CF}">
      <dsp:nvSpPr>
        <dsp:cNvPr id="0" name=""/>
        <dsp:cNvSpPr/>
      </dsp:nvSpPr>
      <dsp:spPr>
        <a:xfrm>
          <a:off x="8138451" y="1155406"/>
          <a:ext cx="767062" cy="7670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D16D6-36D7-4304-825F-9FE710D9FF01}">
      <dsp:nvSpPr>
        <dsp:cNvPr id="0" name=""/>
        <dsp:cNvSpPr/>
      </dsp:nvSpPr>
      <dsp:spPr>
        <a:xfrm>
          <a:off x="8138451" y="2003767"/>
          <a:ext cx="2191607" cy="90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baseline="0"/>
            <a:t>All evaluate evidence with likelihoods/likelihood ratios</a:t>
          </a:r>
          <a:endParaRPr lang="en-US" sz="1600" kern="1200"/>
        </a:p>
      </dsp:txBody>
      <dsp:txXfrm>
        <a:off x="8138451" y="2003767"/>
        <a:ext cx="2191607" cy="904921"/>
      </dsp:txXfrm>
    </dsp:sp>
    <dsp:sp modelId="{A05A5009-2DA9-40B1-9675-E2FA21CBB75D}">
      <dsp:nvSpPr>
        <dsp:cNvPr id="0" name=""/>
        <dsp:cNvSpPr/>
      </dsp:nvSpPr>
      <dsp:spPr>
        <a:xfrm>
          <a:off x="8138451" y="2946502"/>
          <a:ext cx="2191607" cy="9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B09E0-D831-FE41-BC03-8C7ABDF3138A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6A4F-C694-FE4C-BC74-AE55B0913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3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6CE71358-2B55-E149-B39C-44BE209CBB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B4C7AB0D-7A7A-FC4C-AF60-17ABDE3D7F06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2763889A-82E5-AC40-ABA3-5D200AF409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885F7E76-7631-4F47-8B7B-48D62FF4C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537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B8D780F0-7821-1F4F-8341-75A7B2EA7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CC066851-3BB1-4A4A-ABDC-D21A1E2ADD4C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72D5474-82EC-AA47-BB47-F544FC2F32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97F9CFC-9449-1347-8657-DBEE24F61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ヒラギノ角ゴ Pro W3" panose="020B0300000000000000" pitchFamily="34" charset="-128"/>
              </a:rPr>
              <a:t>Need some emphasis here on the inheritance of the alleles; s</a:t>
            </a:r>
          </a:p>
        </p:txBody>
      </p:sp>
    </p:spTree>
    <p:extLst>
      <p:ext uri="{BB962C8B-B14F-4D97-AF65-F5344CB8AC3E}">
        <p14:creationId xmlns:p14="http://schemas.microsoft.com/office/powerpoint/2010/main" val="297399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43BF7CD2-A96A-4F48-A99C-EDBD94859C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fld id="{AFE9B7D3-7B86-F749-A888-482AE7FC8C49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3BAF64B-6B76-E241-BA48-05EF8C931D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8F5603E5-6336-AD48-A2F1-0DCE176C25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0644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9B2F-C431-094D-A960-60F479251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B7418-6F23-3E45-9C65-9FF4CD3B5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FB817-2AED-0F43-BB02-AAD6C0BE2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3EC1F-0EAA-C54B-BB72-A41D1443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90965-4403-5043-8C25-AEC6A341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64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F7CD-FDE8-4947-AED2-9DC3856A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9613-8A0C-CF4B-B465-C4B8A9EDD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58548-7974-2149-BACE-AFEC5180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FAE8-FFCC-1D46-B99B-2AF3313B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F0297-AF67-1544-B366-FCCC4CF2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37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8B8099-877E-A949-89A4-3A3151E8C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4C6F9-71D5-1440-B007-2C2CCD1EB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2006-9A53-0D4F-B69B-2A8EB97B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E09CF-B790-6A46-8277-D81128C2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141B7-8D1C-324F-8713-B6231BA8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23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27A5-4089-B941-BFA8-610F7213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55FD-6E7C-D049-BFDF-CB17D484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730B3-96B8-3D44-BAFA-1D4ADAB0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AE24-A419-744B-8C31-8DD67CFEDA93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C713B-44EB-C140-BE2D-D64A706F3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2D8F8-4F27-8B4E-A368-4825B2FD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0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562C-8C70-2247-B963-026CE456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09B8-F39E-D045-8331-8C578527D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0973-B75D-294C-918C-BCB49A43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AA703-DCC6-9245-8C81-0E79CC30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BC8A0-9B78-C342-964C-E4CB4ACD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64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DEE1-5B57-6D4F-8E49-47A5392F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35943-58E8-5742-8097-3E58156CE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0D119-5269-4C4D-8B54-7C49AD02F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25BB6-A7FA-E74F-B6AA-4CAA5BC8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0F787-5810-DA4D-9948-F7E50897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60792-7119-1D40-B1C3-4491A5BF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140AC-C049-9046-88A6-AC5310DCE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227" y="6004976"/>
            <a:ext cx="1458151" cy="7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5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4736-B7F9-284D-9BC7-5796093C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C3AE2-B2ED-3A44-83BC-49C05F389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4F3FD-FA64-0B4E-8DD4-C38C894BC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C7DC3-A257-0C47-B371-3B6485707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05808-3F8B-D546-8B91-81B3449313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811021-0E71-2E4E-85CD-471D53A1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51E45-72DE-A243-8FC8-039FD874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A0FDA-7E11-C24F-BAB6-C0FEC6EF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9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D43A-E99E-7D4C-B5BD-D04B22E9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3AD25-5EBB-8641-B7D0-B0C93763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41C77-8F03-9E41-AE4F-ED79ED0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E8D6F-038F-6C48-904C-7944BF94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75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9A1A4-90D2-D447-8278-2D46795D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68D0A-3A5D-BF44-B8AD-D3C83B9C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B64B3-B1D0-0F4C-8A04-93E974DA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98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B77F-2ECD-BE4C-861F-EBBF3172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66580-5319-A246-A84C-67EBF702A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4AC12-A2E1-6148-8C00-5E9650EDA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D6FF7-1532-6841-8D27-C50D6F26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8A7DA-56EE-1A49-9BEB-751A0AD5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2BA96-E439-A845-8F01-76C63809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2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83C0-F6F8-1741-A1D9-950FC264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4C9043-6B3C-BB44-A7C4-0A609A455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5B7D7-13B6-6247-9B18-8EEB757F5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DA6B9-C844-0B49-9D5A-361391B5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AB6F9-4461-7242-824A-B5352F51C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8F1C6-6556-874C-90FD-024A3B453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38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FEEEC-5E34-FE4D-894D-864B7569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83144-97B6-7C45-A777-F96DC144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2974-2C72-694A-9D81-E0CCC704A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ABE2E-48CF-EC49-A496-03435192D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25DF0-D471-5C48-8FAB-81FD6B405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84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12444C-E033-402C-B37D-173B7136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8CDA9-D07B-4774-80D9-57C6EFE7D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623" y="1895715"/>
            <a:ext cx="5272754" cy="2015437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chemeClr val="bg1">
                    <a:alpha val="60000"/>
                  </a:schemeClr>
                </a:solidFill>
              </a:rPr>
              <a:t>Calculating a summary metric for complex DNA samples</a:t>
            </a:r>
            <a:r>
              <a:rPr lang="en-US" sz="3200" dirty="0">
                <a:solidFill>
                  <a:schemeClr val="bg1">
                    <a:alpha val="60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7923" y="2486835"/>
            <a:ext cx="3842351" cy="1209212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Keith Inman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</a:rPr>
              <a:t>UVa</a:t>
            </a:r>
            <a:r>
              <a:rPr lang="en-US" sz="1400" dirty="0">
                <a:solidFill>
                  <a:schemeClr val="bg1"/>
                </a:solidFill>
              </a:rPr>
              <a:t> STAT 4995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Statistical Consulting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Aug 20,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7FF62-81F9-474C-86DD-304450790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b="6"/>
          <a:stretch/>
        </p:blipFill>
        <p:spPr>
          <a:xfrm>
            <a:off x="2519230" y="5175404"/>
            <a:ext cx="1057540" cy="1051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7CDB1-B062-414E-97B4-F0D91C3A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" t="1" r="110" b="1"/>
          <a:stretch/>
        </p:blipFill>
        <p:spPr>
          <a:xfrm>
            <a:off x="7853584" y="5405214"/>
            <a:ext cx="2991028" cy="5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2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0AFB-148D-EF46-9A3C-713C8DC5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5400" spc="-50">
                <a:solidFill>
                  <a:srgbClr val="FFFFFF"/>
                </a:solidFill>
              </a:rPr>
              <a:t>And the complexity increases…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F3E83-D8FE-9E46-A340-A47A2C993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626861" y="-930172"/>
            <a:ext cx="6736903" cy="8718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52921-1452-B241-A1F1-A1A773141459}"/>
              </a:ext>
            </a:extLst>
          </p:cNvPr>
          <p:cNvSpPr txBox="1"/>
          <p:nvPr/>
        </p:nvSpPr>
        <p:spPr>
          <a:xfrm>
            <a:off x="4648913" y="5454742"/>
            <a:ext cx="443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 with DNA from more than one person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26956A-6700-C34E-AA46-5A8481EF491F}"/>
              </a:ext>
            </a:extLst>
          </p:cNvPr>
          <p:cNvSpPr/>
          <p:nvPr/>
        </p:nvSpPr>
        <p:spPr>
          <a:xfrm>
            <a:off x="4050707" y="2837204"/>
            <a:ext cx="598205" cy="173479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69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7D7F-A5DE-9340-A8C7-9104CEA7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comes into the lab…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161411-CF4F-0044-877B-CC17A26E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36" y="1691323"/>
            <a:ext cx="6428163" cy="365740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5137D7-1717-B643-B582-203AF4B2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159" y="1691322"/>
            <a:ext cx="8611659" cy="42971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0EAEE6F-3525-3B46-A27F-D84FDBA2A848}"/>
              </a:ext>
            </a:extLst>
          </p:cNvPr>
          <p:cNvSpPr txBox="1">
            <a:spLocks/>
          </p:cNvSpPr>
          <p:nvPr/>
        </p:nvSpPr>
        <p:spPr bwMode="auto">
          <a:xfrm>
            <a:off x="2090035" y="59452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…but this comes out</a:t>
            </a:r>
          </a:p>
        </p:txBody>
      </p:sp>
    </p:spTree>
    <p:extLst>
      <p:ext uri="{BB962C8B-B14F-4D97-AF65-F5344CB8AC3E}">
        <p14:creationId xmlns:p14="http://schemas.microsoft.com/office/powerpoint/2010/main" val="4156300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2842-9744-7F4A-9862-AA7C5BC9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is reduced to a table of values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BDFB4A-8A67-9643-BCB0-F1DD580D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11684"/>
              </p:ext>
            </p:extLst>
          </p:nvPr>
        </p:nvGraphicFramePr>
        <p:xfrm>
          <a:off x="1986725" y="1690688"/>
          <a:ext cx="7988135" cy="4127162"/>
        </p:xfrm>
        <a:graphic>
          <a:graphicData uri="http://schemas.openxmlformats.org/drawingml/2006/table">
            <a:tbl>
              <a:tblPr/>
              <a:tblGrid>
                <a:gridCol w="682774">
                  <a:extLst>
                    <a:ext uri="{9D8B030D-6E8A-4147-A177-3AD203B41FA5}">
                      <a16:colId xmlns:a16="http://schemas.microsoft.com/office/drawing/2014/main" val="1574110485"/>
                    </a:ext>
                  </a:extLst>
                </a:gridCol>
                <a:gridCol w="605842">
                  <a:extLst>
                    <a:ext uri="{9D8B030D-6E8A-4147-A177-3AD203B41FA5}">
                      <a16:colId xmlns:a16="http://schemas.microsoft.com/office/drawing/2014/main" val="1434048759"/>
                    </a:ext>
                  </a:extLst>
                </a:gridCol>
                <a:gridCol w="653924">
                  <a:extLst>
                    <a:ext uri="{9D8B030D-6E8A-4147-A177-3AD203B41FA5}">
                      <a16:colId xmlns:a16="http://schemas.microsoft.com/office/drawing/2014/main" val="2714400355"/>
                    </a:ext>
                  </a:extLst>
                </a:gridCol>
                <a:gridCol w="666747">
                  <a:extLst>
                    <a:ext uri="{9D8B030D-6E8A-4147-A177-3AD203B41FA5}">
                      <a16:colId xmlns:a16="http://schemas.microsoft.com/office/drawing/2014/main" val="2746072119"/>
                    </a:ext>
                  </a:extLst>
                </a:gridCol>
                <a:gridCol w="1166806">
                  <a:extLst>
                    <a:ext uri="{9D8B030D-6E8A-4147-A177-3AD203B41FA5}">
                      <a16:colId xmlns:a16="http://schemas.microsoft.com/office/drawing/2014/main" val="2769777851"/>
                    </a:ext>
                  </a:extLst>
                </a:gridCol>
                <a:gridCol w="605842">
                  <a:extLst>
                    <a:ext uri="{9D8B030D-6E8A-4147-A177-3AD203B41FA5}">
                      <a16:colId xmlns:a16="http://schemas.microsoft.com/office/drawing/2014/main" val="1885402216"/>
                    </a:ext>
                  </a:extLst>
                </a:gridCol>
                <a:gridCol w="682774">
                  <a:extLst>
                    <a:ext uri="{9D8B030D-6E8A-4147-A177-3AD203B41FA5}">
                      <a16:colId xmlns:a16="http://schemas.microsoft.com/office/drawing/2014/main" val="3024000618"/>
                    </a:ext>
                  </a:extLst>
                </a:gridCol>
                <a:gridCol w="682774">
                  <a:extLst>
                    <a:ext uri="{9D8B030D-6E8A-4147-A177-3AD203B41FA5}">
                      <a16:colId xmlns:a16="http://schemas.microsoft.com/office/drawing/2014/main" val="2644606402"/>
                    </a:ext>
                  </a:extLst>
                </a:gridCol>
                <a:gridCol w="875104">
                  <a:extLst>
                    <a:ext uri="{9D8B030D-6E8A-4147-A177-3AD203B41FA5}">
                      <a16:colId xmlns:a16="http://schemas.microsoft.com/office/drawing/2014/main" val="2219441299"/>
                    </a:ext>
                  </a:extLst>
                </a:gridCol>
                <a:gridCol w="682774">
                  <a:extLst>
                    <a:ext uri="{9D8B030D-6E8A-4147-A177-3AD203B41FA5}">
                      <a16:colId xmlns:a16="http://schemas.microsoft.com/office/drawing/2014/main" val="1306672539"/>
                    </a:ext>
                  </a:extLst>
                </a:gridCol>
                <a:gridCol w="682774">
                  <a:extLst>
                    <a:ext uri="{9D8B030D-6E8A-4147-A177-3AD203B41FA5}">
                      <a16:colId xmlns:a16="http://schemas.microsoft.com/office/drawing/2014/main" val="3384398751"/>
                    </a:ext>
                  </a:extLst>
                </a:gridCol>
              </a:tblGrid>
              <a:tr h="241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Marker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Allele 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Height 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Allele 2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Height 2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Allele 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Height 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Allele 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Height 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Allele 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 Height 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792985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D8S1179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495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98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511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411796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D21S11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262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299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073669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D7S820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216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38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184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066360"/>
                  </a:ext>
                </a:extLst>
              </a:tr>
              <a:tr h="2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CSF1PO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34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297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023408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D3S1358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158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637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370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101428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TH01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617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9.3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445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9488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D13S317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260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138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240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044021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D16S539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307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389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173464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D2S1338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116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42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125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617219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D19S433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155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476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363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255507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vWA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443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418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61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352739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TPOX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203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245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595776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D18S51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200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156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454014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AMEL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518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463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893578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D5S818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168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297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227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141838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FGA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163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185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734" marR="8734" marT="87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404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F59E3D-CD19-237B-978D-E29356135F57}"/>
              </a:ext>
            </a:extLst>
          </p:cNvPr>
          <p:cNvSpPr txBox="1"/>
          <p:nvPr/>
        </p:nvSpPr>
        <p:spPr>
          <a:xfrm>
            <a:off x="4862052" y="6123543"/>
            <a:ext cx="246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Types from sample</a:t>
            </a:r>
          </a:p>
        </p:txBody>
      </p:sp>
    </p:spTree>
    <p:extLst>
      <p:ext uri="{BB962C8B-B14F-4D97-AF65-F5344CB8AC3E}">
        <p14:creationId xmlns:p14="http://schemas.microsoft.com/office/powerpoint/2010/main" val="1450776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926F-0E03-3843-B9E1-6D3539EC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761" y="1079157"/>
            <a:ext cx="3935262" cy="15569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5400" spc="-50" dirty="0"/>
              <a:t>The crucial question: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2AE3E-B3F0-F043-9065-F5B56849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63" y="3877963"/>
            <a:ext cx="4383156" cy="22210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buNone/>
            </a:pPr>
            <a:r>
              <a:rPr lang="en-US" sz="2800" spc="10" dirty="0">
                <a:solidFill>
                  <a:schemeClr val="tx1">
                    <a:lumMod val="85000"/>
                  </a:schemeClr>
                </a:solidFill>
              </a:rPr>
              <a:t>Which of these individuals, if any, could be a contributor of DNA to the evidence?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2769BFC-E0CA-5543-8BB6-37C26D132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r="14233"/>
          <a:stretch/>
        </p:blipFill>
        <p:spPr bwMode="auto">
          <a:xfrm>
            <a:off x="452761" y="10"/>
            <a:ext cx="564323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125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current answer to this complexity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EE2A51-5B45-4057-BC82-8BEE152C6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926470"/>
              </p:ext>
            </p:extLst>
          </p:nvPr>
        </p:nvGraphicFramePr>
        <p:xfrm>
          <a:off x="616450" y="2013055"/>
          <a:ext cx="10338062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813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3E8546-40E6-4069-A366-2EB33A57F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33E8546-40E6-4069-A366-2EB33A57F4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F33E8546-40E6-4069-A366-2EB33A57F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699817-1995-4B80-83C6-047F516A7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E699817-1995-4B80-83C6-047F516A74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EE699817-1995-4B80-83C6-047F516A7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4D903D-C3C3-478A-AB67-E503475404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C4D903D-C3C3-478A-AB67-E503475404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9C4D903D-C3C3-478A-AB67-E503475404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F33CD6-1F34-42B7-B097-D9AC1E83B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3F33CD6-1F34-42B7-B097-D9AC1E83BB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D3F33CD6-1F34-42B7-B097-D9AC1E83B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C444AF-CFBB-4287-A4BF-EEE692FF2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B9C444AF-CFBB-4287-A4BF-EEE692FF24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B9C444AF-CFBB-4287-A4BF-EEE692FF2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8DF632-BB4F-4FEC-ACD0-13B1C3137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DE8DF632-BB4F-4FEC-ACD0-13B1C3137A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DE8DF632-BB4F-4FEC-ACD0-13B1C3137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B13DC0-CDA9-4AD5-8DC5-CEBA3DB03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6EB13DC0-CDA9-4AD5-8DC5-CEBA3DB03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6EB13DC0-CDA9-4AD5-8DC5-CEBA3DB03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0B99CB-AD0D-45FA-B35D-DB98835AF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C0B99CB-AD0D-45FA-B35D-DB98835AF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FC0B99CB-AD0D-45FA-B35D-DB98835AF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EBC9CE-122F-43CC-A90C-5CCB863635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76EBC9CE-122F-43CC-A90C-5CCB863635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76EBC9CE-122F-43CC-A90C-5CCB863635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8C153E-6F04-46BB-9BF2-7F77426B41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9E8C153E-6F04-46BB-9BF2-7F77426B41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9E8C153E-6F04-46BB-9BF2-7F77426B41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3D16D6-36D7-4304-825F-9FE710D9F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6D3D16D6-36D7-4304-825F-9FE710D9FF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graphicEl>
                                              <a:dgm id="{6D3D16D6-36D7-4304-825F-9FE710D9F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9C4722-97E9-EA4E-69E4-13D10A95F934}"/>
              </a:ext>
            </a:extLst>
          </p:cNvPr>
          <p:cNvSpPr txBox="1">
            <a:spLocks/>
          </p:cNvSpPr>
          <p:nvPr/>
        </p:nvSpPr>
        <p:spPr>
          <a:xfrm>
            <a:off x="1548754" y="1973552"/>
            <a:ext cx="10023813" cy="45473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dirty="0"/>
              <a:t>Numerous math models published to answer this question</a:t>
            </a:r>
          </a:p>
          <a:p>
            <a:pPr>
              <a:spcBef>
                <a:spcPts val="900"/>
              </a:spcBef>
            </a:pPr>
            <a:r>
              <a:rPr lang="en-US" sz="3200" dirty="0"/>
              <a:t>Use a wide variety of variables as input to calculate weight of evidence for or against any one individual</a:t>
            </a:r>
          </a:p>
          <a:p>
            <a:pPr>
              <a:spcBef>
                <a:spcPts val="900"/>
              </a:spcBef>
            </a:pPr>
            <a:r>
              <a:rPr lang="en-US" sz="3200" dirty="0"/>
              <a:t>Weight of evidence in form of likelihood ratio (LR)</a:t>
            </a:r>
          </a:p>
          <a:p>
            <a:pPr>
              <a:spcBef>
                <a:spcPts val="900"/>
              </a:spcBef>
            </a:pPr>
            <a:r>
              <a:rPr lang="en-US" sz="3200" dirty="0"/>
              <a:t>Run LR with two </a:t>
            </a:r>
            <a:r>
              <a:rPr lang="en-US" sz="3200" i="1" dirty="0"/>
              <a:t>continuously </a:t>
            </a:r>
            <a:r>
              <a:rPr lang="en-US" sz="3200" dirty="0"/>
              <a:t>variable systems (stochastic models)</a:t>
            </a:r>
          </a:p>
          <a:p>
            <a:pPr lvl="1">
              <a:spcBef>
                <a:spcPts val="900"/>
              </a:spcBef>
            </a:pPr>
            <a:r>
              <a:rPr lang="en-US" sz="2800" b="1" dirty="0" err="1"/>
              <a:t>likeLTD</a:t>
            </a:r>
            <a:endParaRPr lang="en-US" sz="2800" b="1" dirty="0"/>
          </a:p>
          <a:p>
            <a:pPr lvl="1">
              <a:spcBef>
                <a:spcPts val="900"/>
              </a:spcBef>
            </a:pPr>
            <a:r>
              <a:rPr lang="en-US" sz="2800" b="1" dirty="0"/>
              <a:t>European Forensic Mixtures (</a:t>
            </a:r>
            <a:r>
              <a:rPr lang="en-US" sz="2800" b="1" dirty="0" err="1"/>
              <a:t>Euroformix</a:t>
            </a:r>
            <a:r>
              <a:rPr lang="en-US" sz="2800" b="1" dirty="0"/>
              <a:t>/EFM)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8CBD8D-2592-47F2-3ED1-9D7D0F0B47AA}"/>
              </a:ext>
            </a:extLst>
          </p:cNvPr>
          <p:cNvSpPr txBox="1">
            <a:spLocks/>
          </p:cNvSpPr>
          <p:nvPr/>
        </p:nvSpPr>
        <p:spPr>
          <a:xfrm>
            <a:off x="1474840" y="365760"/>
            <a:ext cx="944101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Solutions: 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487782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40EC-5E01-CE9F-CC9E-240E3C05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 the math models proposed…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7FB9-B812-7524-C252-A39CDDEDC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4439"/>
            <a:ext cx="10515600" cy="3824748"/>
          </a:xfrm>
        </p:spPr>
        <p:txBody>
          <a:bodyPr>
            <a:normAutofit/>
          </a:bodyPr>
          <a:lstStyle/>
          <a:p>
            <a:r>
              <a:rPr lang="en-US" sz="3600" dirty="0"/>
              <a:t>No research has assessed</a:t>
            </a:r>
          </a:p>
          <a:p>
            <a:pPr lvl="1"/>
            <a:r>
              <a:rPr lang="en-US" sz="3200" dirty="0"/>
              <a:t>Which parameter contributes the most variation</a:t>
            </a:r>
          </a:p>
          <a:p>
            <a:pPr lvl="2"/>
            <a:r>
              <a:rPr lang="en-US" sz="2800" dirty="0"/>
              <a:t>Tested whether any parameter adds anything to LR</a:t>
            </a:r>
          </a:p>
          <a:p>
            <a:pPr lvl="1"/>
            <a:r>
              <a:rPr lang="en-US" sz="3200" dirty="0"/>
              <a:t>Which combination of parameters best predicts the LR</a:t>
            </a:r>
          </a:p>
          <a:p>
            <a:pPr lvl="2"/>
            <a:r>
              <a:rPr lang="en-US" sz="2800" dirty="0"/>
              <a:t>Whether a single LR communicates the proper level of uncertainty about the LR value itself</a:t>
            </a:r>
          </a:p>
          <a:p>
            <a:pPr lvl="2"/>
            <a:r>
              <a:rPr lang="en-US" sz="2800" dirty="0"/>
              <a:t>How uncertain the LR becomes (the error or range of LRs) as DNA information decreases</a:t>
            </a:r>
          </a:p>
        </p:txBody>
      </p:sp>
    </p:spTree>
    <p:extLst>
      <p:ext uri="{BB962C8B-B14F-4D97-AF65-F5344CB8AC3E}">
        <p14:creationId xmlns:p14="http://schemas.microsoft.com/office/powerpoint/2010/main" val="278302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490" y="3155535"/>
            <a:ext cx="1571093" cy="546930"/>
          </a:xfrm>
          <a:noFill/>
        </p:spPr>
        <p:txBody>
          <a:bodyPr anchor="t">
            <a:normAutofit/>
          </a:bodyPr>
          <a:lstStyle/>
          <a:p>
            <a:r>
              <a:rPr lang="en-US" sz="2800" i="1" u="sng" dirty="0">
                <a:solidFill>
                  <a:srgbClr val="FF0000"/>
                </a:solidFill>
              </a:rPr>
              <a:t>Sample</a:t>
            </a:r>
            <a:endParaRPr lang="en-US" sz="2800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229" y="1933880"/>
            <a:ext cx="7607067" cy="435582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Created a set of complex mixtures</a:t>
            </a:r>
          </a:p>
          <a:p>
            <a:pPr lvl="1"/>
            <a:r>
              <a:rPr lang="en-US" sz="2400" dirty="0"/>
              <a:t>2, 3, and 4 person mixtures</a:t>
            </a:r>
          </a:p>
          <a:p>
            <a:r>
              <a:rPr lang="en-US" sz="2400" dirty="0"/>
              <a:t>Mixture ratios</a:t>
            </a:r>
          </a:p>
          <a:p>
            <a:pPr lvl="1"/>
            <a:r>
              <a:rPr lang="en-US" sz="2400" dirty="0"/>
              <a:t>1:1, 2:1, 4:1, 9:1</a:t>
            </a:r>
          </a:p>
          <a:p>
            <a:pPr lvl="1"/>
            <a:r>
              <a:rPr lang="en-US" sz="2400" dirty="0"/>
              <a:t>1:1:1, 2:2:1, 6:3:1, 8:1:1</a:t>
            </a:r>
          </a:p>
          <a:p>
            <a:pPr lvl="1"/>
            <a:r>
              <a:rPr lang="en-US" sz="2400" dirty="0"/>
              <a:t>1:1:1:1</a:t>
            </a:r>
          </a:p>
          <a:p>
            <a:r>
              <a:rPr lang="en-US" sz="2400" dirty="0"/>
              <a:t>Total DNA</a:t>
            </a:r>
          </a:p>
          <a:p>
            <a:pPr lvl="1"/>
            <a:r>
              <a:rPr lang="en-US" sz="2400" dirty="0"/>
              <a:t>500, 100, 50, 30 </a:t>
            </a:r>
            <a:r>
              <a:rPr lang="en-US" sz="2400" dirty="0" err="1"/>
              <a:t>pg</a:t>
            </a:r>
            <a:r>
              <a:rPr lang="en-US" sz="2400" dirty="0"/>
              <a:t> total</a:t>
            </a:r>
          </a:p>
          <a:p>
            <a:pPr lvl="1"/>
            <a:r>
              <a:rPr lang="en-US" sz="2400" dirty="0"/>
              <a:t>Highest amount of DNA in any mixture: 250 </a:t>
            </a:r>
            <a:r>
              <a:rPr lang="en-US" sz="2400" dirty="0" err="1"/>
              <a:t>pg</a:t>
            </a:r>
            <a:endParaRPr lang="en-US" sz="2400" dirty="0"/>
          </a:p>
          <a:p>
            <a:pPr lvl="1"/>
            <a:r>
              <a:rPr lang="en-US" sz="2400" dirty="0"/>
              <a:t>Lowest amount of DNA in any mixture: 3pg (half of a diploid cell)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4AA2A-4DC4-F845-92A8-4FFA5843C403}"/>
              </a:ext>
            </a:extLst>
          </p:cNvPr>
          <p:cNvSpPr txBox="1"/>
          <p:nvPr/>
        </p:nvSpPr>
        <p:spPr>
          <a:xfrm>
            <a:off x="1392963" y="230736"/>
            <a:ext cx="8169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My research…</a:t>
            </a:r>
          </a:p>
        </p:txBody>
      </p:sp>
    </p:spTree>
    <p:extLst>
      <p:ext uri="{BB962C8B-B14F-4D97-AF65-F5344CB8AC3E}">
        <p14:creationId xmlns:p14="http://schemas.microsoft.com/office/powerpoint/2010/main" val="1979352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79" y="766758"/>
            <a:ext cx="6540610" cy="859376"/>
          </a:xfrm>
        </p:spPr>
        <p:txBody>
          <a:bodyPr anchor="ctr"/>
          <a:lstStyle/>
          <a:p>
            <a:r>
              <a:rPr lang="en-US" i="1" u="sng" dirty="0"/>
              <a:t>Number of samples created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579" y="1626134"/>
            <a:ext cx="4841019" cy="1503905"/>
          </a:xfrm>
        </p:spPr>
        <p:txBody>
          <a:bodyPr/>
          <a:lstStyle/>
          <a:p>
            <a:pPr fontAlgn="ctr"/>
            <a:r>
              <a:rPr lang="en-US" sz="2400" dirty="0"/>
              <a:t>Combinations of conditions = 164</a:t>
            </a:r>
          </a:p>
          <a:p>
            <a:pPr fontAlgn="ctr"/>
            <a:r>
              <a:rPr lang="en-US" sz="2400" dirty="0"/>
              <a:t>Replicates = 5</a:t>
            </a:r>
          </a:p>
          <a:p>
            <a:pPr fontAlgn="ctr"/>
            <a:r>
              <a:rPr lang="en-US" sz="2400" dirty="0"/>
              <a:t>Total samples = 820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54F0B3-1895-AB4F-B75C-546568FD7CD1}"/>
              </a:ext>
            </a:extLst>
          </p:cNvPr>
          <p:cNvSpPr/>
          <p:nvPr/>
        </p:nvSpPr>
        <p:spPr>
          <a:xfrm>
            <a:off x="939579" y="2064701"/>
            <a:ext cx="2667033" cy="420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607C9C-7421-0B49-9DEB-725DCBB35AAA}"/>
              </a:ext>
            </a:extLst>
          </p:cNvPr>
          <p:cNvSpPr txBox="1">
            <a:spLocks/>
          </p:cNvSpPr>
          <p:nvPr/>
        </p:nvSpPr>
        <p:spPr>
          <a:xfrm>
            <a:off x="6351104" y="3309730"/>
            <a:ext cx="4607118" cy="859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u="sng" dirty="0"/>
              <a:t>Analysis of samples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849DCC-FFC7-4840-991B-0DCFA96F711C}"/>
              </a:ext>
            </a:extLst>
          </p:cNvPr>
          <p:cNvSpPr txBox="1">
            <a:spLocks/>
          </p:cNvSpPr>
          <p:nvPr/>
        </p:nvSpPr>
        <p:spPr>
          <a:xfrm>
            <a:off x="6435919" y="4169106"/>
            <a:ext cx="5145421" cy="1503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2400" dirty="0"/>
              <a:t>Likelihood ratio (LR) calculated for each sample for each contributor  </a:t>
            </a:r>
          </a:p>
          <a:p>
            <a:pPr fontAlgn="ctr"/>
            <a:r>
              <a:rPr lang="en-US" sz="2400" dirty="0"/>
              <a:t>Four different PGS systems used</a:t>
            </a:r>
          </a:p>
          <a:p>
            <a:pPr lvl="1" fontAlgn="ctr"/>
            <a:r>
              <a:rPr lang="en-US" sz="2000" dirty="0"/>
              <a:t>Only two presented for this exercise</a:t>
            </a:r>
          </a:p>
          <a:p>
            <a:pPr fontAlgn="ctr"/>
            <a:r>
              <a:rPr lang="en-US" sz="2400" dirty="0"/>
              <a:t>Total </a:t>
            </a:r>
            <a:r>
              <a:rPr lang="en-US" sz="2400" dirty="0" err="1"/>
              <a:t>sampleLRs</a:t>
            </a:r>
            <a:r>
              <a:rPr lang="en-US" sz="2400" dirty="0"/>
              <a:t> = Many thousands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08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2"/>
      <p:bldP spid="4" grpId="0" animBg="1"/>
      <p:bldP spid="5" grpId="0"/>
      <p:bldP spid="6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98F2-E531-CC48-9891-8A623CD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Expected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1FF150-0F06-244D-BAA5-C07ED59B2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89857"/>
              </p:ext>
            </p:extLst>
          </p:nvPr>
        </p:nvGraphicFramePr>
        <p:xfrm>
          <a:off x="3143087" y="1691322"/>
          <a:ext cx="5977060" cy="2476506"/>
        </p:xfrm>
        <a:graphic>
          <a:graphicData uri="http://schemas.openxmlformats.org/drawingml/2006/table">
            <a:tbl>
              <a:tblPr/>
              <a:tblGrid>
                <a:gridCol w="784416">
                  <a:extLst>
                    <a:ext uri="{9D8B030D-6E8A-4147-A177-3AD203B41FA5}">
                      <a16:colId xmlns:a16="http://schemas.microsoft.com/office/drawing/2014/main" val="256642483"/>
                    </a:ext>
                  </a:extLst>
                </a:gridCol>
                <a:gridCol w="603330">
                  <a:extLst>
                    <a:ext uri="{9D8B030D-6E8A-4147-A177-3AD203B41FA5}">
                      <a16:colId xmlns:a16="http://schemas.microsoft.com/office/drawing/2014/main" val="1975247222"/>
                    </a:ext>
                  </a:extLst>
                </a:gridCol>
                <a:gridCol w="1091192">
                  <a:extLst>
                    <a:ext uri="{9D8B030D-6E8A-4147-A177-3AD203B41FA5}">
                      <a16:colId xmlns:a16="http://schemas.microsoft.com/office/drawing/2014/main" val="1061546015"/>
                    </a:ext>
                  </a:extLst>
                </a:gridCol>
                <a:gridCol w="654460">
                  <a:extLst>
                    <a:ext uri="{9D8B030D-6E8A-4147-A177-3AD203B41FA5}">
                      <a16:colId xmlns:a16="http://schemas.microsoft.com/office/drawing/2014/main" val="2597523426"/>
                    </a:ext>
                  </a:extLst>
                </a:gridCol>
                <a:gridCol w="665112">
                  <a:extLst>
                    <a:ext uri="{9D8B030D-6E8A-4147-A177-3AD203B41FA5}">
                      <a16:colId xmlns:a16="http://schemas.microsoft.com/office/drawing/2014/main" val="3431468149"/>
                    </a:ext>
                  </a:extLst>
                </a:gridCol>
                <a:gridCol w="675764">
                  <a:extLst>
                    <a:ext uri="{9D8B030D-6E8A-4147-A177-3AD203B41FA5}">
                      <a16:colId xmlns:a16="http://schemas.microsoft.com/office/drawing/2014/main" val="2356140621"/>
                    </a:ext>
                  </a:extLst>
                </a:gridCol>
                <a:gridCol w="665112">
                  <a:extLst>
                    <a:ext uri="{9D8B030D-6E8A-4147-A177-3AD203B41FA5}">
                      <a16:colId xmlns:a16="http://schemas.microsoft.com/office/drawing/2014/main" val="2270100631"/>
                    </a:ext>
                  </a:extLst>
                </a:gridCol>
                <a:gridCol w="837674">
                  <a:extLst>
                    <a:ext uri="{9D8B030D-6E8A-4147-A177-3AD203B41FA5}">
                      <a16:colId xmlns:a16="http://schemas.microsoft.com/office/drawing/2014/main" val="2848388559"/>
                    </a:ext>
                  </a:extLst>
                </a:gridCol>
              </a:tblGrid>
              <a:tr h="412246">
                <a:tc gridSpan="7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Sample Detail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1249" marR="121249" marT="60624" marB="606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logLR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1249" marR="121249" marT="60624" marB="606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824873"/>
                  </a:ext>
                </a:extLst>
              </a:tr>
              <a:tr h="5461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Sample #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Dose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DNA major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DNA minor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DNA Major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DNA minor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likeLTD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624296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1:1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067452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1:1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60583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1:1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689296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1:1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72759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1:1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672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67778D-12AF-7D4F-8DA1-65571D4CED38}"/>
              </a:ext>
            </a:extLst>
          </p:cNvPr>
          <p:cNvSpPr txBox="1"/>
          <p:nvPr/>
        </p:nvSpPr>
        <p:spPr>
          <a:xfrm>
            <a:off x="1819091" y="4596646"/>
            <a:ext cx="8553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LRs are calculated for one set of replicates (26 - 30), using one PGS system, for one contributor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Critical variables are contained in the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total </a:t>
            </a:r>
            <a:r>
              <a:rPr lang="en-US" sz="2400" dirty="0" err="1"/>
              <a:t>logLR</a:t>
            </a:r>
            <a:r>
              <a:rPr lang="en-US" sz="2400" dirty="0"/>
              <a:t> is the sum of each locus LR (loci are genetically independent)</a:t>
            </a:r>
          </a:p>
        </p:txBody>
      </p:sp>
    </p:spTree>
    <p:extLst>
      <p:ext uri="{BB962C8B-B14F-4D97-AF65-F5344CB8AC3E}">
        <p14:creationId xmlns:p14="http://schemas.microsoft.com/office/powerpoint/2010/main" val="3347274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C2C48A-88E2-5750-DCA4-60704DA222E5}"/>
              </a:ext>
            </a:extLst>
          </p:cNvPr>
          <p:cNvGrpSpPr/>
          <p:nvPr/>
        </p:nvGrpSpPr>
        <p:grpSpPr>
          <a:xfrm>
            <a:off x="3156669" y="643467"/>
            <a:ext cx="5738861" cy="5571065"/>
            <a:chOff x="3156669" y="643467"/>
            <a:chExt cx="5738861" cy="5571065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6E2AC6B4-44D9-316F-9ED3-8579355D5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6470" y="643467"/>
              <a:ext cx="5599060" cy="5571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D7386F-24B5-3CD3-6B99-13DEF97B18FE}"/>
                </a:ext>
              </a:extLst>
            </p:cNvPr>
            <p:cNvSpPr/>
            <p:nvPr/>
          </p:nvSpPr>
          <p:spPr>
            <a:xfrm>
              <a:off x="3156669" y="2528515"/>
              <a:ext cx="2035534" cy="1137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195472-7090-877C-D66F-DB4051A0FA36}"/>
                </a:ext>
              </a:extLst>
            </p:cNvPr>
            <p:cNvSpPr/>
            <p:nvPr/>
          </p:nvSpPr>
          <p:spPr>
            <a:xfrm>
              <a:off x="3296470" y="2764404"/>
              <a:ext cx="2035534" cy="332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E678707-39A8-DFF4-FC67-97422C5A6F8D}"/>
              </a:ext>
            </a:extLst>
          </p:cNvPr>
          <p:cNvSpPr/>
          <p:nvPr/>
        </p:nvSpPr>
        <p:spPr>
          <a:xfrm>
            <a:off x="4244336" y="3320994"/>
            <a:ext cx="5023457" cy="287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93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6F8B-6AA9-0846-965F-C0562C2A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584" y="349857"/>
            <a:ext cx="6314831" cy="114123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Per-locus </a:t>
            </a:r>
            <a:r>
              <a:rPr lang="en-US" sz="3200" dirty="0" err="1"/>
              <a:t>logLikelihood</a:t>
            </a:r>
            <a:r>
              <a:rPr lang="en-US" sz="3200" dirty="0"/>
              <a:t> Ratios</a:t>
            </a:r>
            <a:br>
              <a:rPr lang="en-US" sz="3200" dirty="0"/>
            </a:br>
            <a:r>
              <a:rPr lang="en-US" sz="3200" dirty="0"/>
              <a:t>One replicate 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CE17A2-57F6-1D46-BB77-45C2147D4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674996"/>
              </p:ext>
            </p:extLst>
          </p:nvPr>
        </p:nvGraphicFramePr>
        <p:xfrm>
          <a:off x="2997640" y="1546750"/>
          <a:ext cx="6671148" cy="4623469"/>
        </p:xfrm>
        <a:graphic>
          <a:graphicData uri="http://schemas.openxmlformats.org/drawingml/2006/table">
            <a:tbl>
              <a:tblPr/>
              <a:tblGrid>
                <a:gridCol w="1111858">
                  <a:extLst>
                    <a:ext uri="{9D8B030D-6E8A-4147-A177-3AD203B41FA5}">
                      <a16:colId xmlns:a16="http://schemas.microsoft.com/office/drawing/2014/main" val="1107984725"/>
                    </a:ext>
                  </a:extLst>
                </a:gridCol>
                <a:gridCol w="1111858">
                  <a:extLst>
                    <a:ext uri="{9D8B030D-6E8A-4147-A177-3AD203B41FA5}">
                      <a16:colId xmlns:a16="http://schemas.microsoft.com/office/drawing/2014/main" val="1204660624"/>
                    </a:ext>
                  </a:extLst>
                </a:gridCol>
                <a:gridCol w="1111858">
                  <a:extLst>
                    <a:ext uri="{9D8B030D-6E8A-4147-A177-3AD203B41FA5}">
                      <a16:colId xmlns:a16="http://schemas.microsoft.com/office/drawing/2014/main" val="3730945139"/>
                    </a:ext>
                  </a:extLst>
                </a:gridCol>
                <a:gridCol w="1111858">
                  <a:extLst>
                    <a:ext uri="{9D8B030D-6E8A-4147-A177-3AD203B41FA5}">
                      <a16:colId xmlns:a16="http://schemas.microsoft.com/office/drawing/2014/main" val="3631734635"/>
                    </a:ext>
                  </a:extLst>
                </a:gridCol>
                <a:gridCol w="1111858">
                  <a:extLst>
                    <a:ext uri="{9D8B030D-6E8A-4147-A177-3AD203B41FA5}">
                      <a16:colId xmlns:a16="http://schemas.microsoft.com/office/drawing/2014/main" val="2205645514"/>
                    </a:ext>
                  </a:extLst>
                </a:gridCol>
                <a:gridCol w="1111858">
                  <a:extLst>
                    <a:ext uri="{9D8B030D-6E8A-4147-A177-3AD203B41FA5}">
                      <a16:colId xmlns:a16="http://schemas.microsoft.com/office/drawing/2014/main" val="1525508347"/>
                    </a:ext>
                  </a:extLst>
                </a:gridCol>
              </a:tblGrid>
              <a:tr h="35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08603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CSF1PO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901927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D13S317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968223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D16S539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326130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D18S51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941142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D19S433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262215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D21S11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11847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D2S1338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456443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D3S1358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856873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D5S818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259080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D7S820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13993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D8S1179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87239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FGA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167578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66434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TPOX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607338"/>
                  </a:ext>
                </a:extLst>
              </a:tr>
              <a:tr h="284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504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325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F551-6481-D04A-9CB5-2E8E806D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0A42A-F7A5-CF43-B081-0B3CA347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53" y="235363"/>
            <a:ext cx="11377292" cy="6257511"/>
          </a:xfrm>
        </p:spPr>
      </p:pic>
    </p:spTree>
    <p:extLst>
      <p:ext uri="{BB962C8B-B14F-4D97-AF65-F5344CB8AC3E}">
        <p14:creationId xmlns:p14="http://schemas.microsoft.com/office/powerpoint/2010/main" val="943132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BA55-26FE-D74D-83CE-2C26713F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F95486-C39A-1B4D-8442-21B2236E1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27" y="268439"/>
            <a:ext cx="11492946" cy="6321121"/>
          </a:xfrm>
        </p:spPr>
      </p:pic>
    </p:spTree>
    <p:extLst>
      <p:ext uri="{BB962C8B-B14F-4D97-AF65-F5344CB8AC3E}">
        <p14:creationId xmlns:p14="http://schemas.microsoft.com/office/powerpoint/2010/main" val="3411801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98F2-E531-CC48-9891-8A623CD9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Representative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1FF150-0F06-244D-BAA5-C07ED59B24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43087" y="1691322"/>
          <a:ext cx="5905825" cy="2476506"/>
        </p:xfrm>
        <a:graphic>
          <a:graphicData uri="http://schemas.openxmlformats.org/drawingml/2006/table">
            <a:tbl>
              <a:tblPr/>
              <a:tblGrid>
                <a:gridCol w="775067">
                  <a:extLst>
                    <a:ext uri="{9D8B030D-6E8A-4147-A177-3AD203B41FA5}">
                      <a16:colId xmlns:a16="http://schemas.microsoft.com/office/drawing/2014/main" val="256642483"/>
                    </a:ext>
                  </a:extLst>
                </a:gridCol>
                <a:gridCol w="596140">
                  <a:extLst>
                    <a:ext uri="{9D8B030D-6E8A-4147-A177-3AD203B41FA5}">
                      <a16:colId xmlns:a16="http://schemas.microsoft.com/office/drawing/2014/main" val="1975247222"/>
                    </a:ext>
                  </a:extLst>
                </a:gridCol>
                <a:gridCol w="1078187">
                  <a:extLst>
                    <a:ext uri="{9D8B030D-6E8A-4147-A177-3AD203B41FA5}">
                      <a16:colId xmlns:a16="http://schemas.microsoft.com/office/drawing/2014/main" val="1061546015"/>
                    </a:ext>
                  </a:extLst>
                </a:gridCol>
                <a:gridCol w="646660">
                  <a:extLst>
                    <a:ext uri="{9D8B030D-6E8A-4147-A177-3AD203B41FA5}">
                      <a16:colId xmlns:a16="http://schemas.microsoft.com/office/drawing/2014/main" val="2597523426"/>
                    </a:ext>
                  </a:extLst>
                </a:gridCol>
                <a:gridCol w="657185">
                  <a:extLst>
                    <a:ext uri="{9D8B030D-6E8A-4147-A177-3AD203B41FA5}">
                      <a16:colId xmlns:a16="http://schemas.microsoft.com/office/drawing/2014/main" val="3431468149"/>
                    </a:ext>
                  </a:extLst>
                </a:gridCol>
                <a:gridCol w="667710">
                  <a:extLst>
                    <a:ext uri="{9D8B030D-6E8A-4147-A177-3AD203B41FA5}">
                      <a16:colId xmlns:a16="http://schemas.microsoft.com/office/drawing/2014/main" val="2356140621"/>
                    </a:ext>
                  </a:extLst>
                </a:gridCol>
                <a:gridCol w="657185">
                  <a:extLst>
                    <a:ext uri="{9D8B030D-6E8A-4147-A177-3AD203B41FA5}">
                      <a16:colId xmlns:a16="http://schemas.microsoft.com/office/drawing/2014/main" val="2270100631"/>
                    </a:ext>
                  </a:extLst>
                </a:gridCol>
                <a:gridCol w="827691">
                  <a:extLst>
                    <a:ext uri="{9D8B030D-6E8A-4147-A177-3AD203B41FA5}">
                      <a16:colId xmlns:a16="http://schemas.microsoft.com/office/drawing/2014/main" val="2848388559"/>
                    </a:ext>
                  </a:extLst>
                </a:gridCol>
              </a:tblGrid>
              <a:tr h="412246">
                <a:tc gridSpan="7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Sample Detail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1249" marR="121249" marT="60624" marB="606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logLR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1249" marR="121249" marT="60624" marB="606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824873"/>
                  </a:ext>
                </a:extLst>
              </a:tr>
              <a:tr h="5461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Sample #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ng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Dose Ratio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DNA major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DNA minor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DNA Major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DNA minor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EFM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624296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2:1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067452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2:1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60583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2:1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689296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2:1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72759"/>
                  </a:ext>
                </a:extLst>
              </a:tr>
              <a:tr h="30362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2:1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30" marR="12630" marT="1263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672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67778D-12AF-7D4F-8DA1-65571D4CED38}"/>
              </a:ext>
            </a:extLst>
          </p:cNvPr>
          <p:cNvSpPr txBox="1"/>
          <p:nvPr/>
        </p:nvSpPr>
        <p:spPr>
          <a:xfrm>
            <a:off x="1819091" y="4596646"/>
            <a:ext cx="8553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LRs are calculated for one set of replicates (401-405), using one PGS system, for one contributor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Critical variables are contained in the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total </a:t>
            </a:r>
            <a:r>
              <a:rPr lang="en-US" sz="2400" dirty="0" err="1"/>
              <a:t>logLR</a:t>
            </a:r>
            <a:r>
              <a:rPr lang="en-US" sz="2400" dirty="0"/>
              <a:t> is the sum of each locus LR (loci are genetically independent)</a:t>
            </a:r>
          </a:p>
        </p:txBody>
      </p:sp>
    </p:spTree>
    <p:extLst>
      <p:ext uri="{BB962C8B-B14F-4D97-AF65-F5344CB8AC3E}">
        <p14:creationId xmlns:p14="http://schemas.microsoft.com/office/powerpoint/2010/main" val="1741033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6F8B-6AA9-0846-965F-C0562C2A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584" y="412018"/>
            <a:ext cx="631483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Per-locus likelihood ratios</a:t>
            </a:r>
            <a:br>
              <a:rPr lang="en-US" sz="3200" dirty="0"/>
            </a:br>
            <a:r>
              <a:rPr lang="en-US" sz="3200" dirty="0"/>
              <a:t>One replicate 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CE17A2-57F6-1D46-BB77-45C2147D468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5349" y="1922469"/>
          <a:ext cx="6424656" cy="4192083"/>
        </p:xfrm>
        <a:graphic>
          <a:graphicData uri="http://schemas.openxmlformats.org/drawingml/2006/table">
            <a:tbl>
              <a:tblPr/>
              <a:tblGrid>
                <a:gridCol w="1070776">
                  <a:extLst>
                    <a:ext uri="{9D8B030D-6E8A-4147-A177-3AD203B41FA5}">
                      <a16:colId xmlns:a16="http://schemas.microsoft.com/office/drawing/2014/main" val="1107984725"/>
                    </a:ext>
                  </a:extLst>
                </a:gridCol>
                <a:gridCol w="1070776">
                  <a:extLst>
                    <a:ext uri="{9D8B030D-6E8A-4147-A177-3AD203B41FA5}">
                      <a16:colId xmlns:a16="http://schemas.microsoft.com/office/drawing/2014/main" val="1204660624"/>
                    </a:ext>
                  </a:extLst>
                </a:gridCol>
                <a:gridCol w="1070776">
                  <a:extLst>
                    <a:ext uri="{9D8B030D-6E8A-4147-A177-3AD203B41FA5}">
                      <a16:colId xmlns:a16="http://schemas.microsoft.com/office/drawing/2014/main" val="3730945139"/>
                    </a:ext>
                  </a:extLst>
                </a:gridCol>
                <a:gridCol w="1070776">
                  <a:extLst>
                    <a:ext uri="{9D8B030D-6E8A-4147-A177-3AD203B41FA5}">
                      <a16:colId xmlns:a16="http://schemas.microsoft.com/office/drawing/2014/main" val="3631734635"/>
                    </a:ext>
                  </a:extLst>
                </a:gridCol>
                <a:gridCol w="1070776">
                  <a:extLst>
                    <a:ext uri="{9D8B030D-6E8A-4147-A177-3AD203B41FA5}">
                      <a16:colId xmlns:a16="http://schemas.microsoft.com/office/drawing/2014/main" val="2205645514"/>
                    </a:ext>
                  </a:extLst>
                </a:gridCol>
                <a:gridCol w="1070776">
                  <a:extLst>
                    <a:ext uri="{9D8B030D-6E8A-4147-A177-3AD203B41FA5}">
                      <a16:colId xmlns:a16="http://schemas.microsoft.com/office/drawing/2014/main" val="1525508347"/>
                    </a:ext>
                  </a:extLst>
                </a:gridCol>
              </a:tblGrid>
              <a:tr h="3217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08603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CSF1PO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901927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D13S317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968223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D16S539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326130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D18S51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941142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D19S433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262215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D21S11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11847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D2S1338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456443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D3S1358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856873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D5S818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259080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D7S820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13993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D8S1179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87239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FGA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167578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566434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TPOX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607338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504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867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C1B9-9640-D44D-905A-190D397C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B9ED94D-FAB2-9947-B0BE-D847067B7A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A1050C-E407-574A-9EA6-1CB0005AC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26" y="255954"/>
            <a:ext cx="11538348" cy="6346092"/>
          </a:xfrm>
        </p:spPr>
      </p:pic>
    </p:spTree>
    <p:extLst>
      <p:ext uri="{BB962C8B-B14F-4D97-AF65-F5344CB8AC3E}">
        <p14:creationId xmlns:p14="http://schemas.microsoft.com/office/powerpoint/2010/main" val="1152747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17B-C982-F744-9A82-3859BFFF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4D2B8-473D-D243-BA27-319F1AB70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61" y="182879"/>
            <a:ext cx="11472717" cy="6309995"/>
          </a:xfrm>
        </p:spPr>
      </p:pic>
    </p:spTree>
    <p:extLst>
      <p:ext uri="{BB962C8B-B14F-4D97-AF65-F5344CB8AC3E}">
        <p14:creationId xmlns:p14="http://schemas.microsoft.com/office/powerpoint/2010/main" val="1062912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40EC-5E01-CE9F-CC9E-240E3C05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request…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7FB9-B812-7524-C252-A39CDDEDC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8819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Create a method to determine which parameter contributes the most variation</a:t>
            </a:r>
          </a:p>
          <a:p>
            <a:pPr lvl="2"/>
            <a:r>
              <a:rPr lang="en-US" sz="2800" dirty="0"/>
              <a:t>Total DNA</a:t>
            </a:r>
          </a:p>
          <a:p>
            <a:pPr lvl="2"/>
            <a:r>
              <a:rPr lang="en-US" sz="2800" dirty="0"/>
              <a:t>Number of contributors</a:t>
            </a:r>
          </a:p>
          <a:p>
            <a:pPr lvl="2"/>
            <a:r>
              <a:rPr lang="en-US" sz="2800" dirty="0"/>
              <a:t>Dose/Ratio of true contributor (TC)</a:t>
            </a:r>
          </a:p>
          <a:p>
            <a:pPr lvl="2"/>
            <a:r>
              <a:rPr lang="en-US" sz="2800" dirty="0"/>
              <a:t>Stutter present or absent</a:t>
            </a:r>
          </a:p>
          <a:p>
            <a:pPr lvl="2"/>
            <a:r>
              <a:rPr lang="en-US" sz="2800" dirty="0"/>
              <a:t>Replicates</a:t>
            </a:r>
          </a:p>
          <a:p>
            <a:pPr lvl="2"/>
            <a:r>
              <a:rPr lang="en-US" sz="2800" dirty="0"/>
              <a:t>per Locus LRs</a:t>
            </a:r>
          </a:p>
          <a:p>
            <a:pPr lvl="2"/>
            <a:r>
              <a:rPr lang="en-US" sz="2800" dirty="0"/>
              <a:t>Math model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* Note to class: frequency not to be considered </a:t>
            </a:r>
            <a:r>
              <a:rPr lang="en-US" sz="3200">
                <a:solidFill>
                  <a:srgbClr val="FF0000"/>
                </a:solidFill>
              </a:rPr>
              <a:t>(insufficient data)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91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B304-57B1-6A4E-9BE1-27F8A658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Tangential: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7C7EE-4FC0-6F4F-AAFA-0977AFD7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23" y="1518702"/>
            <a:ext cx="8595360" cy="1773138"/>
          </a:xfrm>
        </p:spPr>
        <p:txBody>
          <a:bodyPr/>
          <a:lstStyle/>
          <a:p>
            <a:r>
              <a:rPr lang="en-US" sz="2800" dirty="0"/>
              <a:t>I will have hundreds of these replicate analyses</a:t>
            </a:r>
          </a:p>
          <a:p>
            <a:r>
              <a:rPr lang="en-US" dirty="0"/>
              <a:t>Is there a </a:t>
            </a:r>
            <a:r>
              <a:rPr lang="en-US" i="1" dirty="0">
                <a:solidFill>
                  <a:srgbClr val="FF0000"/>
                </a:solidFill>
              </a:rPr>
              <a:t>single metric </a:t>
            </a:r>
            <a:r>
              <a:rPr lang="en-US" dirty="0"/>
              <a:t>that will summarize the variation exhibited by one </a:t>
            </a:r>
            <a:r>
              <a:rPr lang="en-US" b="1" i="1" dirty="0"/>
              <a:t>replicate set</a:t>
            </a:r>
            <a:r>
              <a:rPr lang="en-US" dirty="0"/>
              <a:t> to demonstrate the differences between all of the replicate sets. </a:t>
            </a:r>
            <a:r>
              <a:rPr lang="en-US" sz="28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1C0623-186E-974A-8480-227248B9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3" y="3693255"/>
            <a:ext cx="5284545" cy="29065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39CD80-B127-F64E-A921-708FEFF39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74" y="3693254"/>
            <a:ext cx="5284543" cy="290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5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B772-AD9D-2641-90CD-DC7FC7DC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5BCFC-0F2D-5D4C-997F-01735F8CD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94" y="1604244"/>
            <a:ext cx="563114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3CAF1-F58D-5D47-8399-F9090410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191" y="1604244"/>
            <a:ext cx="6047496" cy="46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8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16DDF-A618-EF47-96C2-F63A0D0719E1}"/>
              </a:ext>
            </a:extLst>
          </p:cNvPr>
          <p:cNvSpPr/>
          <p:nvPr/>
        </p:nvSpPr>
        <p:spPr>
          <a:xfrm>
            <a:off x="5117506" y="4245837"/>
            <a:ext cx="1984049" cy="47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01207-5EEC-5C4E-8402-96F77B21CD01}"/>
              </a:ext>
            </a:extLst>
          </p:cNvPr>
          <p:cNvSpPr/>
          <p:nvPr/>
        </p:nvSpPr>
        <p:spPr>
          <a:xfrm>
            <a:off x="8091443" y="4332718"/>
            <a:ext cx="1984050" cy="299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126F94-DA39-E3C4-9046-29B6D84ACF84}"/>
              </a:ext>
            </a:extLst>
          </p:cNvPr>
          <p:cNvGrpSpPr/>
          <p:nvPr/>
        </p:nvGrpSpPr>
        <p:grpSpPr>
          <a:xfrm>
            <a:off x="2583819" y="217436"/>
            <a:ext cx="7024362" cy="6423128"/>
            <a:chOff x="2630915" y="203814"/>
            <a:chExt cx="6930168" cy="63074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84A0C5-0786-7773-CC2C-BDB6CDB24C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64" b="-304"/>
            <a:stretch/>
          </p:blipFill>
          <p:spPr bwMode="auto">
            <a:xfrm>
              <a:off x="2630915" y="3653948"/>
              <a:ext cx="6930168" cy="2857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9E0A17-D35B-44B4-2BDE-4B132204EC1F}"/>
                </a:ext>
              </a:extLst>
            </p:cNvPr>
            <p:cNvGrpSpPr/>
            <p:nvPr/>
          </p:nvGrpSpPr>
          <p:grpSpPr>
            <a:xfrm>
              <a:off x="2910348" y="203814"/>
              <a:ext cx="6287906" cy="6029838"/>
              <a:chOff x="2910348" y="203814"/>
              <a:chExt cx="6287906" cy="602983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B6827B-1628-05A6-2925-9A0513A66689}"/>
                  </a:ext>
                </a:extLst>
              </p:cNvPr>
              <p:cNvGrpSpPr/>
              <p:nvPr/>
            </p:nvGrpSpPr>
            <p:grpSpPr>
              <a:xfrm>
                <a:off x="2910348" y="203814"/>
                <a:ext cx="6287906" cy="6029838"/>
                <a:chOff x="2910348" y="203814"/>
                <a:chExt cx="6287906" cy="6029838"/>
              </a:xfrm>
            </p:grpSpPr>
            <p:pic>
              <p:nvPicPr>
                <p:cNvPr id="41986" name="Picture 2">
                  <a:extLst>
                    <a:ext uri="{FF2B5EF4-FFF2-40B4-BE49-F238E27FC236}">
                      <a16:creationId xmlns:a16="http://schemas.microsoft.com/office/drawing/2014/main" id="{6341DF80-D3B4-9B4B-B590-94B6878A4D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58496"/>
                <a:stretch/>
              </p:blipFill>
              <p:spPr bwMode="auto">
                <a:xfrm>
                  <a:off x="2993745" y="203814"/>
                  <a:ext cx="6204509" cy="3522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E258486-5A52-3141-845D-30DE5248C607}"/>
                    </a:ext>
                  </a:extLst>
                </p:cNvPr>
                <p:cNvSpPr/>
                <p:nvPr/>
              </p:nvSpPr>
              <p:spPr>
                <a:xfrm>
                  <a:off x="4984954" y="2591033"/>
                  <a:ext cx="2025445" cy="7199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B9F5C1C-47A6-8166-E7A1-1A5741F270F8}"/>
                    </a:ext>
                  </a:extLst>
                </p:cNvPr>
                <p:cNvSpPr/>
                <p:nvPr/>
              </p:nvSpPr>
              <p:spPr>
                <a:xfrm>
                  <a:off x="2910348" y="4159045"/>
                  <a:ext cx="2054942" cy="20746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4060CE-D8C1-E9CE-5A9C-51E4A7A24E1E}"/>
                  </a:ext>
                </a:extLst>
              </p:cNvPr>
              <p:cNvSpPr/>
              <p:nvPr/>
            </p:nvSpPr>
            <p:spPr>
              <a:xfrm>
                <a:off x="4158670" y="4366078"/>
                <a:ext cx="1086053" cy="373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4D3FF-6B8A-364C-8C83-52D56EECC025}"/>
              </a:ext>
            </a:extLst>
          </p:cNvPr>
          <p:cNvSpPr/>
          <p:nvPr/>
        </p:nvSpPr>
        <p:spPr>
          <a:xfrm>
            <a:off x="3333135" y="3755923"/>
            <a:ext cx="5938684" cy="2831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59627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1531-A5CC-1A4A-A00A-1DC127E4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your use…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EA0A-3CA9-C843-A985-7C2129222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2936" y="2358597"/>
            <a:ext cx="8219661" cy="1738312"/>
          </a:xfrm>
        </p:spPr>
        <p:txBody>
          <a:bodyPr/>
          <a:lstStyle/>
          <a:p>
            <a:r>
              <a:rPr lang="en-US" dirty="0"/>
              <a:t>Datafile with all results</a:t>
            </a:r>
          </a:p>
          <a:p>
            <a:r>
              <a:rPr lang="en-US" dirty="0"/>
              <a:t>R markdown file (.</a:t>
            </a:r>
            <a:r>
              <a:rPr lang="en-US" dirty="0" err="1"/>
              <a:t>Rmd</a:t>
            </a:r>
            <a:r>
              <a:rPr lang="en-US" dirty="0"/>
              <a:t>) or R script for your use</a:t>
            </a:r>
          </a:p>
          <a:p>
            <a:pPr lvl="1"/>
            <a:r>
              <a:rPr lang="en-US" dirty="0"/>
              <a:t>To run any replicate set you wish (5 at time). </a:t>
            </a:r>
          </a:p>
        </p:txBody>
      </p:sp>
    </p:spTree>
    <p:extLst>
      <p:ext uri="{BB962C8B-B14F-4D97-AF65-F5344CB8AC3E}">
        <p14:creationId xmlns:p14="http://schemas.microsoft.com/office/powerpoint/2010/main" val="2541610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7554138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45090" name="Rectangle 2">
            <a:extLst>
              <a:ext uri="{FF2B5EF4-FFF2-40B4-BE49-F238E27FC236}">
                <a16:creationId xmlns:a16="http://schemas.microsoft.com/office/drawing/2014/main" id="{092BD7F6-C5CE-AC41-8FD5-60FCFA25E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79" y="1243013"/>
            <a:ext cx="4751071" cy="43719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ea typeface="+mj-ea"/>
                <a:cs typeface="+mj-cs"/>
              </a:rPr>
              <a:t>Current DNA typing: </a:t>
            </a:r>
            <a:br>
              <a:rPr lang="en-US" dirty="0">
                <a:solidFill>
                  <a:srgbClr val="FFFFFF"/>
                </a:solidFill>
                <a:ea typeface="+mj-ea"/>
                <a:cs typeface="+mj-cs"/>
              </a:rPr>
            </a:br>
            <a:r>
              <a:rPr lang="en-US" u="sng" dirty="0">
                <a:solidFill>
                  <a:srgbClr val="FFFFFF"/>
                </a:solidFill>
              </a:rPr>
              <a:t>S</a:t>
            </a:r>
            <a:r>
              <a:rPr lang="en-US" dirty="0">
                <a:solidFill>
                  <a:srgbClr val="FFFFFF"/>
                </a:solidFill>
              </a:rPr>
              <a:t>hort </a:t>
            </a:r>
            <a:r>
              <a:rPr lang="en-US" u="sng" dirty="0">
                <a:solidFill>
                  <a:srgbClr val="FFFFFF"/>
                </a:solidFill>
              </a:rPr>
              <a:t>T</a:t>
            </a:r>
            <a:r>
              <a:rPr lang="en-US" dirty="0">
                <a:solidFill>
                  <a:srgbClr val="FFFFFF"/>
                </a:solidFill>
              </a:rPr>
              <a:t>andem </a:t>
            </a:r>
            <a:r>
              <a:rPr lang="en-US" u="sng" dirty="0">
                <a:solidFill>
                  <a:srgbClr val="FFFFFF"/>
                </a:solidFill>
              </a:rPr>
              <a:t>R</a:t>
            </a:r>
            <a:r>
              <a:rPr lang="en-US" dirty="0">
                <a:solidFill>
                  <a:srgbClr val="FFFFFF"/>
                </a:solidFill>
              </a:rPr>
              <a:t>epeats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STRs</a:t>
            </a:r>
            <a:endParaRPr lang="en-US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850" y="0"/>
            <a:ext cx="53911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7AEC1-F985-7A4D-B775-3DB62C2CD62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7717535" y="338328"/>
            <a:ext cx="3145536" cy="314067"/>
          </a:xfrm>
        </p:spPr>
        <p:txBody>
          <a:bodyPr>
            <a:normAutofit/>
          </a:bodyPr>
          <a:lstStyle/>
          <a:p>
            <a:pPr algn="r">
              <a:defRPr/>
            </a:pPr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345091" name="Rectangle 3">
            <a:extLst>
              <a:ext uri="{FF2B5EF4-FFF2-40B4-BE49-F238E27FC236}">
                <a16:creationId xmlns:a16="http://schemas.microsoft.com/office/drawing/2014/main" id="{71338CBD-A3BC-BC44-A99E-A36EA16E9C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21603" y="2446917"/>
            <a:ext cx="5221224" cy="1964165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TCGGTT-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GAGA-GAGA-GAGA</a:t>
            </a:r>
            <a:r>
              <a:rPr lang="en-US" altLang="en-US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-CCATGC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or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TCGGTT-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(GAGA)</a:t>
            </a:r>
            <a:r>
              <a:rPr lang="en-US" altLang="en-US" sz="2400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3</a:t>
            </a:r>
            <a:r>
              <a:rPr lang="en-US" altLang="en-US" sz="2400" baseline="-25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-CCATGC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1DCAA-A269-7B49-8D7D-6E0A8FA7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1264" y="6223702"/>
            <a:ext cx="5294376" cy="314067"/>
          </a:xfrm>
        </p:spPr>
        <p:txBody>
          <a:bodyPr>
            <a:normAutofit/>
          </a:bodyPr>
          <a:lstStyle/>
          <a:p>
            <a:pPr algn="r">
              <a:defRPr/>
            </a:pPr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46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1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DCDC2101-F423-2A49-A129-BF5D9751AF5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42986FD4-C5B0-CB4E-B07F-8C9F3B64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192F66F8-6349-0C48-91FD-4AA575066593}"/>
              </a:ext>
            </a:extLst>
          </p:cNvPr>
          <p:cNvGrpSpPr>
            <a:grpSpLocks/>
          </p:cNvGrpSpPr>
          <p:nvPr/>
        </p:nvGrpSpPr>
        <p:grpSpPr bwMode="auto">
          <a:xfrm>
            <a:off x="4806301" y="3429000"/>
            <a:ext cx="4648200" cy="304800"/>
            <a:chOff x="1104" y="2160"/>
            <a:chExt cx="2928" cy="192"/>
          </a:xfrm>
        </p:grpSpPr>
        <p:sp>
          <p:nvSpPr>
            <p:cNvPr id="35861" name="Line 3">
              <a:extLst>
                <a:ext uri="{FF2B5EF4-FFF2-40B4-BE49-F238E27FC236}">
                  <a16:creationId xmlns:a16="http://schemas.microsoft.com/office/drawing/2014/main" id="{B79D87FD-D6C7-464D-BE45-2F9536A70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56"/>
              <a:ext cx="29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862" name="Group 4">
              <a:extLst>
                <a:ext uri="{FF2B5EF4-FFF2-40B4-BE49-F238E27FC236}">
                  <a16:creationId xmlns:a16="http://schemas.microsoft.com/office/drawing/2014/main" id="{09649117-F548-4243-97EC-5D6543136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160"/>
              <a:ext cx="1728" cy="192"/>
              <a:chOff x="4660" y="2884"/>
              <a:chExt cx="568" cy="40"/>
            </a:xfrm>
          </p:grpSpPr>
          <p:sp>
            <p:nvSpPr>
              <p:cNvPr id="35869" name="Rectangle 5">
                <a:extLst>
                  <a:ext uri="{FF2B5EF4-FFF2-40B4-BE49-F238E27FC236}">
                    <a16:creationId xmlns:a16="http://schemas.microsoft.com/office/drawing/2014/main" id="{AFF07B83-2EEA-6148-8FE9-D7150424C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884"/>
                <a:ext cx="184" cy="40"/>
              </a:xfrm>
              <a:prstGeom prst="rect">
                <a:avLst/>
              </a:prstGeom>
              <a:solidFill>
                <a:srgbClr val="51FFC9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0" name="Rectangle 6">
                <a:extLst>
                  <a:ext uri="{FF2B5EF4-FFF2-40B4-BE49-F238E27FC236}">
                    <a16:creationId xmlns:a16="http://schemas.microsoft.com/office/drawing/2014/main" id="{FDF2AC05-3754-0047-9421-658F7E731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2" y="2884"/>
                <a:ext cx="184" cy="40"/>
              </a:xfrm>
              <a:prstGeom prst="rect">
                <a:avLst/>
              </a:prstGeom>
              <a:solidFill>
                <a:srgbClr val="51FFC9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1" name="Rectangle 7">
                <a:extLst>
                  <a:ext uri="{FF2B5EF4-FFF2-40B4-BE49-F238E27FC236}">
                    <a16:creationId xmlns:a16="http://schemas.microsoft.com/office/drawing/2014/main" id="{4B78FC0E-7B11-A842-B5BA-D57B68D0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4" y="2884"/>
                <a:ext cx="184" cy="40"/>
              </a:xfrm>
              <a:prstGeom prst="rect">
                <a:avLst/>
              </a:prstGeom>
              <a:solidFill>
                <a:srgbClr val="51FFC9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863" name="Group 8">
              <a:extLst>
                <a:ext uri="{FF2B5EF4-FFF2-40B4-BE49-F238E27FC236}">
                  <a16:creationId xmlns:a16="http://schemas.microsoft.com/office/drawing/2014/main" id="{0709E626-C854-BB4A-8070-211285B7F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2160"/>
              <a:ext cx="288" cy="192"/>
              <a:chOff x="5256" y="2880"/>
              <a:chExt cx="76" cy="40"/>
            </a:xfrm>
          </p:grpSpPr>
          <p:sp>
            <p:nvSpPr>
              <p:cNvPr id="35867" name="Line 9">
                <a:extLst>
                  <a:ext uri="{FF2B5EF4-FFF2-40B4-BE49-F238E27FC236}">
                    <a16:creationId xmlns:a16="http://schemas.microsoft.com/office/drawing/2014/main" id="{9EF4CD35-1F6D-004E-84F8-EEDE55B10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56" y="2880"/>
                <a:ext cx="48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68" name="Line 10">
                <a:extLst>
                  <a:ext uri="{FF2B5EF4-FFF2-40B4-BE49-F238E27FC236}">
                    <a16:creationId xmlns:a16="http://schemas.microsoft.com/office/drawing/2014/main" id="{1E298C38-41BF-3C41-BEEB-B80A3D849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4" y="2880"/>
                <a:ext cx="48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864" name="Group 11">
              <a:extLst>
                <a:ext uri="{FF2B5EF4-FFF2-40B4-BE49-F238E27FC236}">
                  <a16:creationId xmlns:a16="http://schemas.microsoft.com/office/drawing/2014/main" id="{FF3A0902-1BA2-9B49-BF72-F349BFD5AA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160"/>
              <a:ext cx="288" cy="192"/>
              <a:chOff x="5256" y="2880"/>
              <a:chExt cx="76" cy="40"/>
            </a:xfrm>
          </p:grpSpPr>
          <p:sp>
            <p:nvSpPr>
              <p:cNvPr id="35865" name="Line 12">
                <a:extLst>
                  <a:ext uri="{FF2B5EF4-FFF2-40B4-BE49-F238E27FC236}">
                    <a16:creationId xmlns:a16="http://schemas.microsoft.com/office/drawing/2014/main" id="{C774B2A7-125B-1044-B9A4-02EAABC60E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56" y="2880"/>
                <a:ext cx="48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66" name="Line 13">
                <a:extLst>
                  <a:ext uri="{FF2B5EF4-FFF2-40B4-BE49-F238E27FC236}">
                    <a16:creationId xmlns:a16="http://schemas.microsoft.com/office/drawing/2014/main" id="{A98C17E3-AD26-A14C-9B81-5F11C37FB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4" y="2880"/>
                <a:ext cx="48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" name="Group 14">
            <a:extLst>
              <a:ext uri="{FF2B5EF4-FFF2-40B4-BE49-F238E27FC236}">
                <a16:creationId xmlns:a16="http://schemas.microsoft.com/office/drawing/2014/main" id="{B5132F4C-2FF3-7E41-97B4-3EBF89E961D2}"/>
              </a:ext>
            </a:extLst>
          </p:cNvPr>
          <p:cNvGrpSpPr>
            <a:grpSpLocks/>
          </p:cNvGrpSpPr>
          <p:nvPr/>
        </p:nvGrpSpPr>
        <p:grpSpPr bwMode="auto">
          <a:xfrm>
            <a:off x="4501501" y="4876800"/>
            <a:ext cx="6858000" cy="304800"/>
            <a:chOff x="912" y="3072"/>
            <a:chExt cx="4320" cy="192"/>
          </a:xfrm>
        </p:grpSpPr>
        <p:sp>
          <p:nvSpPr>
            <p:cNvPr id="35848" name="Line 15">
              <a:extLst>
                <a:ext uri="{FF2B5EF4-FFF2-40B4-BE49-F238E27FC236}">
                  <a16:creationId xmlns:a16="http://schemas.microsoft.com/office/drawing/2014/main" id="{2DAA2AE4-6E7E-D941-83D5-B710BAC3A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168"/>
              <a:ext cx="43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849" name="Group 16">
              <a:extLst>
                <a:ext uri="{FF2B5EF4-FFF2-40B4-BE49-F238E27FC236}">
                  <a16:creationId xmlns:a16="http://schemas.microsoft.com/office/drawing/2014/main" id="{7E5CBF03-427F-D74F-992F-ADF10E0050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3072"/>
              <a:ext cx="2880" cy="192"/>
              <a:chOff x="4660" y="2980"/>
              <a:chExt cx="952" cy="40"/>
            </a:xfrm>
          </p:grpSpPr>
          <p:sp>
            <p:nvSpPr>
              <p:cNvPr id="35856" name="Rectangle 17">
                <a:extLst>
                  <a:ext uri="{FF2B5EF4-FFF2-40B4-BE49-F238E27FC236}">
                    <a16:creationId xmlns:a16="http://schemas.microsoft.com/office/drawing/2014/main" id="{379CAF34-8CC9-3C4E-931D-09A7F2C9B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980"/>
                <a:ext cx="184" cy="40"/>
              </a:xfrm>
              <a:prstGeom prst="rect">
                <a:avLst/>
              </a:prstGeom>
              <a:solidFill>
                <a:srgbClr val="DF7DFF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57" name="Rectangle 18">
                <a:extLst>
                  <a:ext uri="{FF2B5EF4-FFF2-40B4-BE49-F238E27FC236}">
                    <a16:creationId xmlns:a16="http://schemas.microsoft.com/office/drawing/2014/main" id="{6F286FB7-E6DD-DE48-915A-F3DAADDEF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2" y="2980"/>
                <a:ext cx="184" cy="40"/>
              </a:xfrm>
              <a:prstGeom prst="rect">
                <a:avLst/>
              </a:prstGeom>
              <a:solidFill>
                <a:srgbClr val="DF7DFF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58" name="Rectangle 19">
                <a:extLst>
                  <a:ext uri="{FF2B5EF4-FFF2-40B4-BE49-F238E27FC236}">
                    <a16:creationId xmlns:a16="http://schemas.microsoft.com/office/drawing/2014/main" id="{2A3D3698-10D1-744B-89E5-3600054B1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4" y="2980"/>
                <a:ext cx="184" cy="40"/>
              </a:xfrm>
              <a:prstGeom prst="rect">
                <a:avLst/>
              </a:prstGeom>
              <a:solidFill>
                <a:srgbClr val="DF7DFF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59" name="Rectangle 20">
                <a:extLst>
                  <a:ext uri="{FF2B5EF4-FFF2-40B4-BE49-F238E27FC236}">
                    <a16:creationId xmlns:a16="http://schemas.microsoft.com/office/drawing/2014/main" id="{A126EAF3-B682-6B40-9C25-093D50A1F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6" y="2980"/>
                <a:ext cx="184" cy="40"/>
              </a:xfrm>
              <a:prstGeom prst="rect">
                <a:avLst/>
              </a:prstGeom>
              <a:solidFill>
                <a:srgbClr val="DF7DFF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60" name="Rectangle 21">
                <a:extLst>
                  <a:ext uri="{FF2B5EF4-FFF2-40B4-BE49-F238E27FC236}">
                    <a16:creationId xmlns:a16="http://schemas.microsoft.com/office/drawing/2014/main" id="{FBDAC80F-DAE9-314C-8D9B-9F60F5D8D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8" y="2980"/>
                <a:ext cx="184" cy="40"/>
              </a:xfrm>
              <a:prstGeom prst="rect">
                <a:avLst/>
              </a:prstGeom>
              <a:solidFill>
                <a:srgbClr val="DF7DFF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850" name="Group 22">
              <a:extLst>
                <a:ext uri="{FF2B5EF4-FFF2-40B4-BE49-F238E27FC236}">
                  <a16:creationId xmlns:a16="http://schemas.microsoft.com/office/drawing/2014/main" id="{D48EFFB2-F288-5347-A0A4-2B8799D0CC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3072"/>
              <a:ext cx="288" cy="192"/>
              <a:chOff x="5256" y="2880"/>
              <a:chExt cx="76" cy="40"/>
            </a:xfrm>
          </p:grpSpPr>
          <p:sp>
            <p:nvSpPr>
              <p:cNvPr id="35854" name="Line 23">
                <a:extLst>
                  <a:ext uri="{FF2B5EF4-FFF2-40B4-BE49-F238E27FC236}">
                    <a16:creationId xmlns:a16="http://schemas.microsoft.com/office/drawing/2014/main" id="{38CED84A-78A3-E945-B773-8826FCECD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56" y="2880"/>
                <a:ext cx="48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55" name="Line 24">
                <a:extLst>
                  <a:ext uri="{FF2B5EF4-FFF2-40B4-BE49-F238E27FC236}">
                    <a16:creationId xmlns:a16="http://schemas.microsoft.com/office/drawing/2014/main" id="{3731C89B-995A-C144-953D-35BC2D31F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4" y="2880"/>
                <a:ext cx="48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851" name="Group 25">
              <a:extLst>
                <a:ext uri="{FF2B5EF4-FFF2-40B4-BE49-F238E27FC236}">
                  <a16:creationId xmlns:a16="http://schemas.microsoft.com/office/drawing/2014/main" id="{B08FBE17-6EDA-3246-B8D4-35EB52FBAF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3072"/>
              <a:ext cx="288" cy="192"/>
              <a:chOff x="5256" y="2880"/>
              <a:chExt cx="76" cy="40"/>
            </a:xfrm>
          </p:grpSpPr>
          <p:sp>
            <p:nvSpPr>
              <p:cNvPr id="35852" name="Line 26">
                <a:extLst>
                  <a:ext uri="{FF2B5EF4-FFF2-40B4-BE49-F238E27FC236}">
                    <a16:creationId xmlns:a16="http://schemas.microsoft.com/office/drawing/2014/main" id="{9275F0F3-2D13-E848-8D64-327140EAF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56" y="2880"/>
                <a:ext cx="48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53" name="Line 27">
                <a:extLst>
                  <a:ext uri="{FF2B5EF4-FFF2-40B4-BE49-F238E27FC236}">
                    <a16:creationId xmlns:a16="http://schemas.microsoft.com/office/drawing/2014/main" id="{8BC0E321-4BBF-794B-B786-11F090A86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4" y="2880"/>
                <a:ext cx="48" cy="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5846" name="Text Box 28">
            <a:extLst>
              <a:ext uri="{FF2B5EF4-FFF2-40B4-BE49-F238E27FC236}">
                <a16:creationId xmlns:a16="http://schemas.microsoft.com/office/drawing/2014/main" id="{63802B0B-C9D7-E24E-8D31-3AD41778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039" y="2893142"/>
            <a:ext cx="5966491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dirty="0">
                <a:latin typeface="Times" pitchFamily="2" charset="0"/>
              </a:rPr>
              <a:t>TCGGTT - </a:t>
            </a:r>
            <a:r>
              <a:rPr lang="en-US" altLang="en-US" sz="2200" dirty="0">
                <a:solidFill>
                  <a:srgbClr val="FF0000"/>
                </a:solidFill>
                <a:latin typeface="Times" pitchFamily="2" charset="0"/>
              </a:rPr>
              <a:t>GATA- GATA - GATA</a:t>
            </a:r>
            <a:r>
              <a:rPr lang="en-US" altLang="en-US" sz="2200" dirty="0">
                <a:latin typeface="Times" pitchFamily="2" charset="0"/>
              </a:rPr>
              <a:t>- CCATGC</a:t>
            </a:r>
            <a:endParaRPr lang="en-US" altLang="en-US" dirty="0">
              <a:latin typeface="Times" pitchFamily="2" charset="0"/>
            </a:endParaRPr>
          </a:p>
        </p:txBody>
      </p:sp>
      <p:sp>
        <p:nvSpPr>
          <p:cNvPr id="35847" name="Rectangle 29">
            <a:extLst>
              <a:ext uri="{FF2B5EF4-FFF2-40B4-BE49-F238E27FC236}">
                <a16:creationId xmlns:a16="http://schemas.microsoft.com/office/drawing/2014/main" id="{8E6A14A4-84D8-4041-81B9-D40C40DFF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465" y="256154"/>
            <a:ext cx="7848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algn="ctr" eaLnBrk="1" hangingPunct="1"/>
            <a:r>
              <a:rPr lang="en-US" altLang="en-US" sz="44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STR Length Polymorphisms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F86FA-BF6A-A345-A25A-796E78D55FBC}"/>
              </a:ext>
            </a:extLst>
          </p:cNvPr>
          <p:cNvCxnSpPr/>
          <p:nvPr/>
        </p:nvCxnSpPr>
        <p:spPr>
          <a:xfrm>
            <a:off x="2444097" y="3557190"/>
            <a:ext cx="1982624" cy="0"/>
          </a:xfrm>
          <a:prstGeom prst="straightConnector1">
            <a:avLst/>
          </a:prstGeom>
          <a:ln w="28575">
            <a:solidFill>
              <a:srgbClr val="51FF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2A9582-03CE-8847-BC4A-7FD21994F58E}"/>
              </a:ext>
            </a:extLst>
          </p:cNvPr>
          <p:cNvCxnSpPr>
            <a:cxnSpLocks/>
          </p:cNvCxnSpPr>
          <p:nvPr/>
        </p:nvCxnSpPr>
        <p:spPr>
          <a:xfrm>
            <a:off x="1938470" y="4504349"/>
            <a:ext cx="2484356" cy="524851"/>
          </a:xfrm>
          <a:prstGeom prst="straightConnector1">
            <a:avLst/>
          </a:prstGeom>
          <a:ln w="28575">
            <a:solidFill>
              <a:srgbClr val="DF7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351017-4D33-259A-7C5C-9CA80452119D}"/>
              </a:ext>
            </a:extLst>
          </p:cNvPr>
          <p:cNvSpPr txBox="1"/>
          <p:nvPr/>
        </p:nvSpPr>
        <p:spPr>
          <a:xfrm>
            <a:off x="6434757" y="3760737"/>
            <a:ext cx="883664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B2B39-FC6F-F680-8937-591A554A8222}"/>
              </a:ext>
            </a:extLst>
          </p:cNvPr>
          <p:cNvSpPr txBox="1"/>
          <p:nvPr/>
        </p:nvSpPr>
        <p:spPr>
          <a:xfrm>
            <a:off x="7363483" y="5198602"/>
            <a:ext cx="883664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5E4D7-3816-58A7-3119-945332CBBD39}"/>
              </a:ext>
            </a:extLst>
          </p:cNvPr>
          <p:cNvSpPr txBox="1"/>
          <p:nvPr/>
        </p:nvSpPr>
        <p:spPr>
          <a:xfrm>
            <a:off x="5709006" y="1822967"/>
            <a:ext cx="229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Locus A: 3,5</a:t>
            </a:r>
          </a:p>
        </p:txBody>
      </p:sp>
      <p:sp>
        <p:nvSpPr>
          <p:cNvPr id="10" name="Text Box 28">
            <a:extLst>
              <a:ext uri="{FF2B5EF4-FFF2-40B4-BE49-F238E27FC236}">
                <a16:creationId xmlns:a16="http://schemas.microsoft.com/office/drawing/2014/main" id="{CEB3E324-69CD-B501-E814-85A3F1CD3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213" y="4413193"/>
            <a:ext cx="74020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dirty="0">
                <a:latin typeface="Times" pitchFamily="2" charset="0"/>
              </a:rPr>
              <a:t>TCGGTT - </a:t>
            </a:r>
            <a:r>
              <a:rPr lang="en-US" altLang="en-US" sz="2200" dirty="0">
                <a:solidFill>
                  <a:srgbClr val="FF0000"/>
                </a:solidFill>
                <a:latin typeface="Times" pitchFamily="2" charset="0"/>
              </a:rPr>
              <a:t>GATA - GATA - GATA - GATA - GATA - </a:t>
            </a:r>
            <a:r>
              <a:rPr lang="en-US" altLang="en-US" sz="2200" dirty="0">
                <a:latin typeface="Times" pitchFamily="2" charset="0"/>
              </a:rPr>
              <a:t>CCATGC</a:t>
            </a:r>
            <a:endParaRPr lang="en-US" altLang="en-US" dirty="0">
              <a:latin typeface="Times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B29A1E-2D87-382E-4C16-DD4BD874CEF4}"/>
              </a:ext>
            </a:extLst>
          </p:cNvPr>
          <p:cNvGrpSpPr/>
          <p:nvPr/>
        </p:nvGrpSpPr>
        <p:grpSpPr>
          <a:xfrm>
            <a:off x="1326569" y="2492167"/>
            <a:ext cx="1602658" cy="3261872"/>
            <a:chOff x="1326569" y="2492167"/>
            <a:chExt cx="1602658" cy="326187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BB1BF698-77CC-0540-866B-8BB7F506B1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71" t="77471" r="25455" b="-304"/>
            <a:stretch/>
          </p:blipFill>
          <p:spPr bwMode="auto">
            <a:xfrm>
              <a:off x="1466976" y="2492167"/>
              <a:ext cx="1321845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9A8FFD-6CF0-D19B-DAB6-D483F2395719}"/>
                </a:ext>
              </a:extLst>
            </p:cNvPr>
            <p:cNvSpPr txBox="1"/>
            <p:nvPr/>
          </p:nvSpPr>
          <p:spPr>
            <a:xfrm>
              <a:off x="1326569" y="5384707"/>
              <a:ext cx="160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Progeny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  <p:bldP spid="5" grpId="0"/>
      <p:bldP spid="7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>
            <a:extLst>
              <a:ext uri="{FF2B5EF4-FFF2-40B4-BE49-F238E27FC236}">
                <a16:creationId xmlns:a16="http://schemas.microsoft.com/office/drawing/2014/main" id="{3BD114DB-21B2-5543-B3C9-51CDD9F0D0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53849" y="2407975"/>
            <a:ext cx="4088421" cy="2247185"/>
          </a:xfrm>
        </p:spPr>
        <p:txBody>
          <a:bodyPr vert="horz" lIns="90487" tIns="44450" rIns="90487" bIns="44450" rtlCol="0" anchor="ctr">
            <a:noAutofit/>
          </a:bodyPr>
          <a:lstStyle/>
          <a:p>
            <a:pPr eaLnBrk="1" hangingPunct="1">
              <a:spcBef>
                <a:spcPct val="1000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46 chromosomes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	23 pairs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22 pairs of autosomes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1 pair of sex chromosomes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pic>
        <p:nvPicPr>
          <p:cNvPr id="23557" name="Picture 6" descr="DNA karyotype.jpg">
            <a:extLst>
              <a:ext uri="{FF2B5EF4-FFF2-40B4-BE49-F238E27FC236}">
                <a16:creationId xmlns:a16="http://schemas.microsoft.com/office/drawing/2014/main" id="{FF6A2E3F-8EE4-0D43-89BA-50D2A6E3E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1" b="18904"/>
          <a:stretch/>
        </p:blipFill>
        <p:spPr bwMode="auto">
          <a:xfrm>
            <a:off x="5528228" y="1300122"/>
            <a:ext cx="5196840" cy="42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4">
            <a:extLst>
              <a:ext uri="{FF2B5EF4-FFF2-40B4-BE49-F238E27FC236}">
                <a16:creationId xmlns:a16="http://schemas.microsoft.com/office/drawing/2014/main" id="{BA605308-4325-8146-BB07-E105A9992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25" y="1302386"/>
            <a:ext cx="4381898" cy="48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altLang="en-US" sz="2800" b="1" dirty="0">
                <a:latin typeface="Times New Roman" panose="02020603050405020304" pitchFamily="18" charset="0"/>
              </a:rPr>
              <a:t>The Human Genome</a:t>
            </a:r>
            <a:endParaRPr lang="en-US" altLang="en-US" sz="2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1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5B22-D618-6E47-AC1F-A45BACB5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5400" spc="-50" dirty="0">
                <a:solidFill>
                  <a:srgbClr val="FFFFFF"/>
                </a:solidFill>
              </a:rPr>
              <a:t>Once upon a time…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34ABC-1296-7C4C-83AE-F38C5151A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520098" y="-968450"/>
            <a:ext cx="6585464" cy="8522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4F1EF-4B38-B842-863C-3A52D3FF6CA4}"/>
              </a:ext>
            </a:extLst>
          </p:cNvPr>
          <p:cNvSpPr txBox="1"/>
          <p:nvPr/>
        </p:nvSpPr>
        <p:spPr>
          <a:xfrm>
            <a:off x="3882471" y="5350430"/>
            <a:ext cx="442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quality single source sample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32568E2-51AF-E21F-42C7-8789520F9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1098755"/>
            <a:ext cx="3170649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u="sng" dirty="0">
                <a:latin typeface="Helvetica" pitchFamily="2" charset="0"/>
              </a:rPr>
              <a:t>STR Typing</a:t>
            </a:r>
          </a:p>
          <a:p>
            <a:pPr>
              <a:spcBef>
                <a:spcPct val="50000"/>
              </a:spcBef>
            </a:pPr>
            <a:endParaRPr lang="en-US" altLang="en-US" sz="2000" dirty="0">
              <a:latin typeface="Helvetica" pitchFamily="2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000" dirty="0">
                <a:latin typeface="Helvetica" pitchFamily="2" charset="0"/>
              </a:rPr>
              <a:t>Types at up to 23 different chromosomes</a:t>
            </a:r>
            <a:endParaRPr lang="en-US" alt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8959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EDB5EA-536E-5422-BA55-7C99A9968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090" y="2256688"/>
            <a:ext cx="11084491" cy="3578504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60535E62-4FB5-0C35-A451-1C88BB26F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999" y="570854"/>
            <a:ext cx="839392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u="sng" dirty="0">
                <a:latin typeface="Helvetica" pitchFamily="2" charset="0"/>
              </a:rPr>
              <a:t>STR Typing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dirty="0">
                <a:latin typeface="Helvetica" pitchFamily="2" charset="0"/>
              </a:rPr>
              <a:t>Types at up to 23 different chromosomes</a:t>
            </a:r>
            <a:endParaRPr lang="en-US" altLang="en-US" sz="14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DB71F-EEB4-D50A-E24B-27BB712C255B}"/>
              </a:ext>
            </a:extLst>
          </p:cNvPr>
          <p:cNvSpPr txBox="1"/>
          <p:nvPr/>
        </p:nvSpPr>
        <p:spPr>
          <a:xfrm>
            <a:off x="2064471" y="2690336"/>
            <a:ext cx="1838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 of type: </a:t>
            </a:r>
          </a:p>
          <a:p>
            <a:r>
              <a:rPr lang="en-US" sz="1400" dirty="0"/>
              <a:t>D8 – 13,13</a:t>
            </a:r>
          </a:p>
          <a:p>
            <a:r>
              <a:rPr lang="en-US" sz="1400" dirty="0"/>
              <a:t>Occurs in 11% of pop.</a:t>
            </a:r>
          </a:p>
        </p:txBody>
      </p:sp>
    </p:spTree>
    <p:extLst>
      <p:ext uri="{BB962C8B-B14F-4D97-AF65-F5344CB8AC3E}">
        <p14:creationId xmlns:p14="http://schemas.microsoft.com/office/powerpoint/2010/main" val="1608887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C07C-3868-0349-8980-3F9434E5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4600" spc="-50">
                <a:solidFill>
                  <a:srgbClr val="FFFFFF"/>
                </a:solidFill>
              </a:rPr>
              <a:t>Then we started testing everything…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EA036A-3D93-2746-B12F-9F6A9D95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383"/>
          <a:stretch/>
        </p:blipFill>
        <p:spPr>
          <a:xfrm rot="5400000">
            <a:off x="3146069" y="-2456020"/>
            <a:ext cx="5899862" cy="10811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A8D80-6114-4B4A-968E-CF4A0EDAE838}"/>
              </a:ext>
            </a:extLst>
          </p:cNvPr>
          <p:cNvSpPr txBox="1"/>
          <p:nvPr/>
        </p:nvSpPr>
        <p:spPr>
          <a:xfrm>
            <a:off x="3978432" y="5986093"/>
            <a:ext cx="42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template single source (touch DNA)</a:t>
            </a:r>
          </a:p>
        </p:txBody>
      </p:sp>
    </p:spTree>
    <p:extLst>
      <p:ext uri="{BB962C8B-B14F-4D97-AF65-F5344CB8AC3E}">
        <p14:creationId xmlns:p14="http://schemas.microsoft.com/office/powerpoint/2010/main" val="2224428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1249</Words>
  <Application>Microsoft Macintosh PowerPoint</Application>
  <PresentationFormat>Widescreen</PresentationFormat>
  <Paragraphs>561</Paragraphs>
  <Slides>30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Tahoma</vt:lpstr>
      <vt:lpstr>Times</vt:lpstr>
      <vt:lpstr>Times New Roman</vt:lpstr>
      <vt:lpstr>Wingdings</vt:lpstr>
      <vt:lpstr>Office Theme</vt:lpstr>
      <vt:lpstr>Calculating a summary metric for complex DNA samples </vt:lpstr>
      <vt:lpstr>PowerPoint Presentation</vt:lpstr>
      <vt:lpstr>PowerPoint Presentation</vt:lpstr>
      <vt:lpstr>Current DNA typing:  Short Tandem Repeats  STRs</vt:lpstr>
      <vt:lpstr>PowerPoint Presentation</vt:lpstr>
      <vt:lpstr>PowerPoint Presentation</vt:lpstr>
      <vt:lpstr>Once upon a time…</vt:lpstr>
      <vt:lpstr>PowerPoint Presentation</vt:lpstr>
      <vt:lpstr>Then we started testing everything…</vt:lpstr>
      <vt:lpstr>And the complexity increases…</vt:lpstr>
      <vt:lpstr>This comes into the lab…</vt:lpstr>
      <vt:lpstr>…and is reduced to a table of values</vt:lpstr>
      <vt:lpstr>The crucial question: </vt:lpstr>
      <vt:lpstr>The current answer to this complexity</vt:lpstr>
      <vt:lpstr>PowerPoint Presentation</vt:lpstr>
      <vt:lpstr>Of the math models proposed…</vt:lpstr>
      <vt:lpstr>Sample</vt:lpstr>
      <vt:lpstr>Number of samples created</vt:lpstr>
      <vt:lpstr>Expected results</vt:lpstr>
      <vt:lpstr>Per-locus logLikelihood Ratios One replicate set</vt:lpstr>
      <vt:lpstr>PowerPoint Presentation</vt:lpstr>
      <vt:lpstr>PowerPoint Presentation</vt:lpstr>
      <vt:lpstr>Representative results</vt:lpstr>
      <vt:lpstr>Per-locus likelihood ratios One replicate set</vt:lpstr>
      <vt:lpstr>PowerPoint Presentation</vt:lpstr>
      <vt:lpstr>PowerPoint Presentation</vt:lpstr>
      <vt:lpstr>My request…</vt:lpstr>
      <vt:lpstr>Tangential: </vt:lpstr>
      <vt:lpstr>PowerPoint Presentation</vt:lpstr>
      <vt:lpstr>Data for your use…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best method for investigating the probability of dropout (PDo) in complex complex DNA samples </dc:title>
  <dc:creator>Keith Inman (Student)</dc:creator>
  <cp:lastModifiedBy>Keith Inman (PG Research)</cp:lastModifiedBy>
  <cp:revision>54</cp:revision>
  <dcterms:created xsi:type="dcterms:W3CDTF">2020-10-12T16:28:47Z</dcterms:created>
  <dcterms:modified xsi:type="dcterms:W3CDTF">2022-08-30T16:35:59Z</dcterms:modified>
</cp:coreProperties>
</file>